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0"/>
  </p:notesMasterIdLst>
  <p:sldIdLst>
    <p:sldId id="256" r:id="rId3"/>
    <p:sldId id="257" r:id="rId4"/>
    <p:sldId id="258" r:id="rId5"/>
    <p:sldId id="259" r:id="rId6"/>
    <p:sldId id="260" r:id="rId7"/>
    <p:sldId id="261" r:id="rId8"/>
    <p:sldId id="262" r:id="rId9"/>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0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E26869-601C-4630-ACF7-D119C6B7054B}" type="doc">
      <dgm:prSet loTypeId="urn:microsoft.com/office/officeart/2005/8/layout/hList2" loCatId="relationship" qsTypeId="urn:microsoft.com/office/officeart/2005/8/quickstyle/simple3" qsCatId="simple" csTypeId="urn:microsoft.com/office/officeart/2005/8/colors/accent1_2" csCatId="accent1" phldr="1"/>
      <dgm:spPr/>
      <dgm:t>
        <a:bodyPr/>
        <a:lstStyle/>
        <a:p>
          <a:endParaRPr lang="zh-TW" altLang="en-US"/>
        </a:p>
      </dgm:t>
    </dgm:pt>
    <dgm:pt modelId="{D70ADC0B-6B0B-4D0D-9CA8-D8D9888F0A89}">
      <dgm:prSet phldrT="[文字]" custT="1"/>
      <dgm:spPr/>
      <dgm:t>
        <a:bodyPr vert="eaVert"/>
        <a:lstStyle/>
        <a:p>
          <a:r>
            <a:rPr lang="zh-TW" altLang="en-US" sz="3600" dirty="0" smtClean="0">
              <a:latin typeface="Microsoft JhengHei UI" panose="020B0604030504040204" pitchFamily="34" charset="-120"/>
              <a:ea typeface="Microsoft JhengHei UI" panose="020B0604030504040204" pitchFamily="34" charset="-120"/>
            </a:rPr>
            <a:t>美金</a:t>
          </a:r>
          <a:endParaRPr lang="zh-TW" altLang="en-US" sz="3600" dirty="0">
            <a:latin typeface="Microsoft JhengHei UI" panose="020B0604030504040204" pitchFamily="34" charset="-120"/>
            <a:ea typeface="Microsoft JhengHei UI" panose="020B0604030504040204" pitchFamily="34" charset="-120"/>
          </a:endParaRPr>
        </a:p>
      </dgm:t>
    </dgm:pt>
    <dgm:pt modelId="{20BFA15A-A0D9-40CE-BAE9-C247F1D60A1B}" type="parTrans" cxnId="{BE55CD2A-9CC8-49F0-BE80-7345980E003F}">
      <dgm:prSet/>
      <dgm:spPr/>
      <dgm:t>
        <a:bodyPr/>
        <a:lstStyle/>
        <a:p>
          <a:endParaRPr lang="zh-TW" altLang="en-US"/>
        </a:p>
      </dgm:t>
    </dgm:pt>
    <dgm:pt modelId="{C08839A6-0BA2-4E5C-9D40-97217119EE2A}" type="sibTrans" cxnId="{BE55CD2A-9CC8-49F0-BE80-7345980E003F}">
      <dgm:prSet/>
      <dgm:spPr/>
      <dgm:t>
        <a:bodyPr/>
        <a:lstStyle/>
        <a:p>
          <a:endParaRPr lang="zh-TW" altLang="en-US"/>
        </a:p>
      </dgm:t>
    </dgm:pt>
    <dgm:pt modelId="{94B4E931-AD77-441C-A334-7C277391BFD3}">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由政府發行</a:t>
          </a:r>
          <a:endParaRPr lang="zh-TW" altLang="en-US" dirty="0">
            <a:latin typeface="Microsoft JhengHei UI" panose="020B0604030504040204" pitchFamily="34" charset="-120"/>
            <a:ea typeface="Microsoft JhengHei UI" panose="020B0604030504040204" pitchFamily="34" charset="-120"/>
          </a:endParaRPr>
        </a:p>
      </dgm:t>
    </dgm:pt>
    <dgm:pt modelId="{373DFB54-21CA-41D1-849F-8825D6FFD471}" type="parTrans" cxnId="{7F37FDB5-4E25-4577-8E6E-F3C855FD4FBA}">
      <dgm:prSet/>
      <dgm:spPr/>
      <dgm:t>
        <a:bodyPr/>
        <a:lstStyle/>
        <a:p>
          <a:endParaRPr lang="zh-TW" altLang="en-US"/>
        </a:p>
      </dgm:t>
    </dgm:pt>
    <dgm:pt modelId="{61F31727-1817-46A1-A6CD-58C7D8BC622A}" type="sibTrans" cxnId="{7F37FDB5-4E25-4577-8E6E-F3C855FD4FBA}">
      <dgm:prSet/>
      <dgm:spPr/>
      <dgm:t>
        <a:bodyPr/>
        <a:lstStyle/>
        <a:p>
          <a:endParaRPr lang="zh-TW" altLang="en-US"/>
        </a:p>
      </dgm:t>
    </dgm:pt>
    <dgm:pt modelId="{42F6A861-65CA-4D9B-A6C9-8E361F213679}">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中心化</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政府管控</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BEE9C1B2-8A5F-469D-8267-8E24A0674394}" type="parTrans" cxnId="{372E6090-B4CA-4036-B669-5F2B761BCB60}">
      <dgm:prSet/>
      <dgm:spPr/>
      <dgm:t>
        <a:bodyPr/>
        <a:lstStyle/>
        <a:p>
          <a:endParaRPr lang="zh-TW" altLang="en-US"/>
        </a:p>
      </dgm:t>
    </dgm:pt>
    <dgm:pt modelId="{5F99F822-8D94-47E8-86C8-8D8CCA095DC4}" type="sibTrans" cxnId="{372E6090-B4CA-4036-B669-5F2B761BCB60}">
      <dgm:prSet/>
      <dgm:spPr/>
      <dgm:t>
        <a:bodyPr/>
        <a:lstStyle/>
        <a:p>
          <a:endParaRPr lang="zh-TW" altLang="en-US"/>
        </a:p>
      </dgm:t>
    </dgm:pt>
    <dgm:pt modelId="{B81E159A-235E-4B00-A188-C007254B4E79}">
      <dgm:prSet phldrT="[文字]" custT="1"/>
      <dgm:spPr/>
      <dgm:t>
        <a:bodyPr vert="eaVert"/>
        <a:lstStyle/>
        <a:p>
          <a:r>
            <a:rPr lang="zh-TW" altLang="en-US" sz="3600" dirty="0" smtClean="0">
              <a:latin typeface="Microsoft JhengHei UI" panose="020B0604030504040204" pitchFamily="34" charset="-120"/>
              <a:ea typeface="Microsoft JhengHei UI" panose="020B0604030504040204" pitchFamily="34" charset="-120"/>
            </a:rPr>
            <a:t>比特幣</a:t>
          </a:r>
          <a:endParaRPr lang="zh-TW" altLang="en-US" sz="3600" dirty="0">
            <a:latin typeface="Microsoft JhengHei UI" panose="020B0604030504040204" pitchFamily="34" charset="-120"/>
            <a:ea typeface="Microsoft JhengHei UI" panose="020B0604030504040204" pitchFamily="34" charset="-120"/>
          </a:endParaRPr>
        </a:p>
      </dgm:t>
    </dgm:pt>
    <dgm:pt modelId="{DBFAB56C-8EB4-4D3C-B811-D61C69B4AF35}" type="parTrans" cxnId="{9F74A324-D5A0-46A3-B260-72BDB3AE7D84}">
      <dgm:prSet/>
      <dgm:spPr/>
      <dgm:t>
        <a:bodyPr/>
        <a:lstStyle/>
        <a:p>
          <a:endParaRPr lang="zh-TW" altLang="en-US"/>
        </a:p>
      </dgm:t>
    </dgm:pt>
    <dgm:pt modelId="{4AF9D8B9-89E4-404B-9FC7-9C4FB004C8F2}" type="sibTrans" cxnId="{9F74A324-D5A0-46A3-B260-72BDB3AE7D84}">
      <dgm:prSet/>
      <dgm:spPr/>
      <dgm:t>
        <a:bodyPr/>
        <a:lstStyle/>
        <a:p>
          <a:endParaRPr lang="zh-TW" altLang="en-US"/>
        </a:p>
      </dgm:t>
    </dgm:pt>
    <dgm:pt modelId="{611F5A9E-1C97-4DB3-B00E-58DCF0A8957F}">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由電腦產生</a:t>
          </a:r>
          <a:endParaRPr lang="zh-TW" altLang="en-US" dirty="0">
            <a:latin typeface="Microsoft JhengHei UI" panose="020B0604030504040204" pitchFamily="34" charset="-120"/>
            <a:ea typeface="Microsoft JhengHei UI" panose="020B0604030504040204" pitchFamily="34" charset="-120"/>
          </a:endParaRPr>
        </a:p>
      </dgm:t>
    </dgm:pt>
    <dgm:pt modelId="{66970DE6-F850-42E9-8259-68E90AA321B7}" type="parTrans" cxnId="{16BFCBB5-6FAE-429C-8CDC-D900A1A2EBA9}">
      <dgm:prSet/>
      <dgm:spPr/>
      <dgm:t>
        <a:bodyPr/>
        <a:lstStyle/>
        <a:p>
          <a:endParaRPr lang="zh-TW" altLang="en-US"/>
        </a:p>
      </dgm:t>
    </dgm:pt>
    <dgm:pt modelId="{9253F290-CBCA-436B-8C2B-2280AE1929CD}" type="sibTrans" cxnId="{16BFCBB5-6FAE-429C-8CDC-D900A1A2EBA9}">
      <dgm:prSet/>
      <dgm:spPr/>
      <dgm:t>
        <a:bodyPr/>
        <a:lstStyle/>
        <a:p>
          <a:endParaRPr lang="zh-TW" altLang="en-US"/>
        </a:p>
      </dgm:t>
    </dgm:pt>
    <dgm:pt modelId="{529E5C9D-0631-460C-9E57-DD2EF2CC9342}">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去中心化</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非單獨機構控制</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C1F0C7A7-8F14-46FF-B3E8-5EDF695EBB77}" type="parTrans" cxnId="{97866554-D2E2-4A20-8083-A10BE84F0109}">
      <dgm:prSet/>
      <dgm:spPr/>
      <dgm:t>
        <a:bodyPr/>
        <a:lstStyle/>
        <a:p>
          <a:endParaRPr lang="zh-TW" altLang="en-US"/>
        </a:p>
      </dgm:t>
    </dgm:pt>
    <dgm:pt modelId="{47B8659E-285F-48EF-95C2-58DFC770A24B}" type="sibTrans" cxnId="{97866554-D2E2-4A20-8083-A10BE84F0109}">
      <dgm:prSet/>
      <dgm:spPr/>
      <dgm:t>
        <a:bodyPr/>
        <a:lstStyle/>
        <a:p>
          <a:endParaRPr lang="zh-TW" altLang="en-US"/>
        </a:p>
      </dgm:t>
    </dgm:pt>
    <dgm:pt modelId="{DA815F5D-E236-4DCC-A061-1F6EEC6EF761}">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無限量發行</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政府管控</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4FF6841C-A38A-49EA-8B16-C5467D42990A}" type="parTrans" cxnId="{826734A1-D0E8-4E80-8B1E-E9EB7A8E123C}">
      <dgm:prSet/>
      <dgm:spPr/>
      <dgm:t>
        <a:bodyPr/>
        <a:lstStyle/>
        <a:p>
          <a:endParaRPr lang="zh-TW" altLang="en-US"/>
        </a:p>
      </dgm:t>
    </dgm:pt>
    <dgm:pt modelId="{2731A64C-63D8-4E30-9DCC-AF4F0163BA40}" type="sibTrans" cxnId="{826734A1-D0E8-4E80-8B1E-E9EB7A8E123C}">
      <dgm:prSet/>
      <dgm:spPr/>
      <dgm:t>
        <a:bodyPr/>
        <a:lstStyle/>
        <a:p>
          <a:endParaRPr lang="zh-TW" altLang="en-US"/>
        </a:p>
      </dgm:t>
    </dgm:pt>
    <dgm:pt modelId="{FC29650F-C5FF-4CEE-85C4-0DF109F8C53F}">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價值：市場及法規而定</a:t>
          </a:r>
          <a:endParaRPr lang="zh-TW" altLang="en-US" dirty="0">
            <a:latin typeface="Microsoft JhengHei UI" panose="020B0604030504040204" pitchFamily="34" charset="-120"/>
            <a:ea typeface="Microsoft JhengHei UI" panose="020B0604030504040204" pitchFamily="34" charset="-120"/>
          </a:endParaRPr>
        </a:p>
      </dgm:t>
    </dgm:pt>
    <dgm:pt modelId="{429B9A7A-87B8-48D2-8D5A-83D977326A6C}" type="parTrans" cxnId="{75437BF6-1893-4F36-A963-05459D7B3A85}">
      <dgm:prSet/>
      <dgm:spPr/>
      <dgm:t>
        <a:bodyPr/>
        <a:lstStyle/>
        <a:p>
          <a:endParaRPr lang="zh-TW" altLang="en-US"/>
        </a:p>
      </dgm:t>
    </dgm:pt>
    <dgm:pt modelId="{75B94AE1-E0D6-437B-809B-D3143A100917}" type="sibTrans" cxnId="{75437BF6-1893-4F36-A963-05459D7B3A85}">
      <dgm:prSet/>
      <dgm:spPr/>
      <dgm:t>
        <a:bodyPr/>
        <a:lstStyle/>
        <a:p>
          <a:endParaRPr lang="zh-TW" altLang="en-US"/>
        </a:p>
      </dgm:t>
    </dgm:pt>
    <dgm:pt modelId="{E188C429-1D76-441C-9426-13470F069ACA}">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存放：個人持有、機構</a:t>
          </a:r>
          <a:endParaRPr lang="zh-TW" altLang="en-US" dirty="0">
            <a:latin typeface="Microsoft JhengHei UI" panose="020B0604030504040204" pitchFamily="34" charset="-120"/>
            <a:ea typeface="Microsoft JhengHei UI" panose="020B0604030504040204" pitchFamily="34" charset="-120"/>
          </a:endParaRPr>
        </a:p>
      </dgm:t>
    </dgm:pt>
    <dgm:pt modelId="{C6766409-FEC0-49C1-A9AE-B54614BB4BAC}" type="parTrans" cxnId="{68AE3B6C-F81B-4ABF-8CFD-7FA5A1D79326}">
      <dgm:prSet/>
      <dgm:spPr/>
      <dgm:t>
        <a:bodyPr/>
        <a:lstStyle/>
        <a:p>
          <a:endParaRPr lang="zh-TW" altLang="en-US"/>
        </a:p>
      </dgm:t>
    </dgm:pt>
    <dgm:pt modelId="{082C5D8E-8F7F-4F40-9C6E-8A41BB18A581}" type="sibTrans" cxnId="{68AE3B6C-F81B-4ABF-8CFD-7FA5A1D79326}">
      <dgm:prSet/>
      <dgm:spPr/>
      <dgm:t>
        <a:bodyPr/>
        <a:lstStyle/>
        <a:p>
          <a:endParaRPr lang="zh-TW" altLang="en-US"/>
        </a:p>
      </dgm:t>
    </dgm:pt>
    <dgm:pt modelId="{7DA9C420-772B-4BBD-B2A8-5D65AC2F77C8}">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有限發行</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個幣種皆有固定數量</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652862CF-12C1-4ACA-801A-45C5A79AD041}" type="parTrans" cxnId="{6AEFDCC1-D6B1-4092-8CF5-22F57A3C59D3}">
      <dgm:prSet/>
      <dgm:spPr/>
      <dgm:t>
        <a:bodyPr/>
        <a:lstStyle/>
        <a:p>
          <a:endParaRPr lang="zh-TW" altLang="en-US"/>
        </a:p>
      </dgm:t>
    </dgm:pt>
    <dgm:pt modelId="{5F132F63-53D7-4443-824E-754F71544F26}" type="sibTrans" cxnId="{6AEFDCC1-D6B1-4092-8CF5-22F57A3C59D3}">
      <dgm:prSet/>
      <dgm:spPr/>
      <dgm:t>
        <a:bodyPr/>
        <a:lstStyle/>
        <a:p>
          <a:endParaRPr lang="zh-TW" altLang="en-US"/>
        </a:p>
      </dgm:t>
    </dgm:pt>
    <dgm:pt modelId="{31C17F90-448A-4770-8436-17AD49211B72}">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價值：由社區共識而定</a:t>
          </a:r>
          <a:endParaRPr lang="zh-TW" altLang="en-US" dirty="0">
            <a:latin typeface="Microsoft JhengHei UI" panose="020B0604030504040204" pitchFamily="34" charset="-120"/>
            <a:ea typeface="Microsoft JhengHei UI" panose="020B0604030504040204" pitchFamily="34" charset="-120"/>
          </a:endParaRPr>
        </a:p>
      </dgm:t>
    </dgm:pt>
    <dgm:pt modelId="{DAD8B229-00AD-4B92-95D7-9BFB6DBEE50D}" type="parTrans" cxnId="{C751FD8A-5327-44DA-960F-A4838F0773E4}">
      <dgm:prSet/>
      <dgm:spPr/>
      <dgm:t>
        <a:bodyPr/>
        <a:lstStyle/>
        <a:p>
          <a:endParaRPr lang="zh-TW" altLang="en-US"/>
        </a:p>
      </dgm:t>
    </dgm:pt>
    <dgm:pt modelId="{0CD42CC6-C2C8-4FCD-B900-8ED9062B7C99}" type="sibTrans" cxnId="{C751FD8A-5327-44DA-960F-A4838F0773E4}">
      <dgm:prSet/>
      <dgm:spPr/>
      <dgm:t>
        <a:bodyPr/>
        <a:lstStyle/>
        <a:p>
          <a:endParaRPr lang="zh-TW" altLang="en-US"/>
        </a:p>
      </dgm:t>
    </dgm:pt>
    <dgm:pt modelId="{39FC93D2-3C3B-4024-97B9-99DEB9C43D28}">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存放：區塊練</a:t>
          </a:r>
          <a:endParaRPr lang="zh-TW" altLang="en-US" dirty="0">
            <a:latin typeface="Microsoft JhengHei UI" panose="020B0604030504040204" pitchFamily="34" charset="-120"/>
            <a:ea typeface="Microsoft JhengHei UI" panose="020B0604030504040204" pitchFamily="34" charset="-120"/>
          </a:endParaRPr>
        </a:p>
      </dgm:t>
    </dgm:pt>
    <dgm:pt modelId="{5A490A38-364B-4940-BA69-1F674CABC16A}" type="parTrans" cxnId="{87B13522-CF57-4046-B23E-5B180ED5C4F4}">
      <dgm:prSet/>
      <dgm:spPr/>
      <dgm:t>
        <a:bodyPr/>
        <a:lstStyle/>
        <a:p>
          <a:endParaRPr lang="zh-TW" altLang="en-US"/>
        </a:p>
      </dgm:t>
    </dgm:pt>
    <dgm:pt modelId="{B4F3232F-FE5F-4993-BB2C-3619B163DE3D}" type="sibTrans" cxnId="{87B13522-CF57-4046-B23E-5B180ED5C4F4}">
      <dgm:prSet/>
      <dgm:spPr/>
      <dgm:t>
        <a:bodyPr/>
        <a:lstStyle/>
        <a:p>
          <a:endParaRPr lang="zh-TW" altLang="en-US"/>
        </a:p>
      </dgm:t>
    </dgm:pt>
    <dgm:pt modelId="{E4AC86CE-057F-427E-907B-427C58E5E6BC}" type="pres">
      <dgm:prSet presAssocID="{12E26869-601C-4630-ACF7-D119C6B7054B}" presName="linearFlow" presStyleCnt="0">
        <dgm:presLayoutVars>
          <dgm:dir/>
          <dgm:animLvl val="lvl"/>
          <dgm:resizeHandles/>
        </dgm:presLayoutVars>
      </dgm:prSet>
      <dgm:spPr/>
    </dgm:pt>
    <dgm:pt modelId="{EE9E8E1F-4825-4B37-A38E-FEDF9100CF22}" type="pres">
      <dgm:prSet presAssocID="{D70ADC0B-6B0B-4D0D-9CA8-D8D9888F0A89}" presName="compositeNode" presStyleCnt="0">
        <dgm:presLayoutVars>
          <dgm:bulletEnabled val="1"/>
        </dgm:presLayoutVars>
      </dgm:prSet>
      <dgm:spPr/>
    </dgm:pt>
    <dgm:pt modelId="{44863A34-CC07-4BDD-B17C-B33A0BFC33F0}" type="pres">
      <dgm:prSet presAssocID="{D70ADC0B-6B0B-4D0D-9CA8-D8D9888F0A89}" presName="image" presStyleLbl="fgImgPlace1" presStyleIdx="0" presStyleCnt="2"/>
      <dgm:spPr>
        <a:blipFill dpi="0" rotWithShape="1">
          <a:blip xmlns:r="http://schemas.openxmlformats.org/officeDocument/2006/relationships" r:embed="rId1" cstate="print">
            <a:extLst>
              <a:ext uri="{28A0092B-C50C-407E-A947-70E740481C1C}">
                <a14:useLocalDpi xmlns:a14="http://schemas.microsoft.com/office/drawing/2010/main" val="0"/>
              </a:ext>
            </a:extLst>
          </a:blip>
          <a:srcRect/>
          <a:stretch>
            <a:fillRect l="-20796" r="-20796"/>
          </a:stretch>
        </a:blipFill>
      </dgm:spPr>
    </dgm:pt>
    <dgm:pt modelId="{2F8A45B5-B6F3-493E-A1BA-68190C832A27}" type="pres">
      <dgm:prSet presAssocID="{D70ADC0B-6B0B-4D0D-9CA8-D8D9888F0A89}" presName="childNode" presStyleLbl="node1" presStyleIdx="0" presStyleCnt="2">
        <dgm:presLayoutVars>
          <dgm:bulletEnabled val="1"/>
        </dgm:presLayoutVars>
      </dgm:prSet>
      <dgm:spPr/>
      <dgm:t>
        <a:bodyPr/>
        <a:lstStyle/>
        <a:p>
          <a:endParaRPr lang="zh-TW" altLang="en-US"/>
        </a:p>
      </dgm:t>
    </dgm:pt>
    <dgm:pt modelId="{44D9E76F-F3F6-4020-875C-56EEE7F0384F}" type="pres">
      <dgm:prSet presAssocID="{D70ADC0B-6B0B-4D0D-9CA8-D8D9888F0A89}" presName="parentNode" presStyleLbl="revTx" presStyleIdx="0" presStyleCnt="2" custAng="5400000" custScaleX="323188" custScaleY="25770" custLinFactNeighborX="66094" custLinFactNeighborY="-36864">
        <dgm:presLayoutVars>
          <dgm:chMax val="0"/>
          <dgm:bulletEnabled val="1"/>
        </dgm:presLayoutVars>
      </dgm:prSet>
      <dgm:spPr/>
      <dgm:t>
        <a:bodyPr/>
        <a:lstStyle/>
        <a:p>
          <a:endParaRPr lang="zh-TW" altLang="en-US"/>
        </a:p>
      </dgm:t>
    </dgm:pt>
    <dgm:pt modelId="{08AE2321-067D-4A54-8A36-9AD077333443}" type="pres">
      <dgm:prSet presAssocID="{C08839A6-0BA2-4E5C-9D40-97217119EE2A}" presName="sibTrans" presStyleCnt="0"/>
      <dgm:spPr/>
    </dgm:pt>
    <dgm:pt modelId="{27F3A1A2-3C18-4166-AC61-CF624386BF1A}" type="pres">
      <dgm:prSet presAssocID="{B81E159A-235E-4B00-A188-C007254B4E79}" presName="compositeNode" presStyleCnt="0">
        <dgm:presLayoutVars>
          <dgm:bulletEnabled val="1"/>
        </dgm:presLayoutVars>
      </dgm:prSet>
      <dgm:spPr/>
    </dgm:pt>
    <dgm:pt modelId="{64F0A613-882C-4891-8B17-2E178B118E9F}" type="pres">
      <dgm:prSet presAssocID="{B81E159A-235E-4B00-A188-C007254B4E79}" presName="image" presStyleLbl="fgImgPlace1" presStyleIdx="1" presStyleCnt="2"/>
      <dgm:spPr>
        <a:blipFill dpi="0" rotWithShape="1">
          <a:blip xmlns:r="http://schemas.openxmlformats.org/officeDocument/2006/relationships" r:embed="rId2" cstate="print">
            <a:extLst>
              <a:ext uri="{28A0092B-C50C-407E-A947-70E740481C1C}">
                <a14:useLocalDpi xmlns:a14="http://schemas.microsoft.com/office/drawing/2010/main" val="0"/>
              </a:ext>
            </a:extLst>
          </a:blip>
          <a:srcRect/>
          <a:stretch>
            <a:fillRect l="-25074" r="-25074"/>
          </a:stretch>
        </a:blipFill>
      </dgm:spPr>
    </dgm:pt>
    <dgm:pt modelId="{B13540FA-A183-458F-8F22-B6AAEA4E2462}" type="pres">
      <dgm:prSet presAssocID="{B81E159A-235E-4B00-A188-C007254B4E79}" presName="childNode" presStyleLbl="node1" presStyleIdx="1" presStyleCnt="2">
        <dgm:presLayoutVars>
          <dgm:bulletEnabled val="1"/>
        </dgm:presLayoutVars>
      </dgm:prSet>
      <dgm:spPr/>
      <dgm:t>
        <a:bodyPr/>
        <a:lstStyle/>
        <a:p>
          <a:endParaRPr lang="zh-TW" altLang="en-US"/>
        </a:p>
      </dgm:t>
    </dgm:pt>
    <dgm:pt modelId="{33CC6E10-5F84-4496-9BFE-1B10662EBCFB}" type="pres">
      <dgm:prSet presAssocID="{B81E159A-235E-4B00-A188-C007254B4E79}" presName="parentNode" presStyleLbl="revTx" presStyleIdx="1" presStyleCnt="2" custAng="5400000" custFlipHor="1" custScaleX="305412" custScaleY="16906" custLinFactNeighborX="96019" custLinFactNeighborY="-22179">
        <dgm:presLayoutVars>
          <dgm:chMax val="0"/>
          <dgm:bulletEnabled val="1"/>
        </dgm:presLayoutVars>
      </dgm:prSet>
      <dgm:spPr/>
      <dgm:t>
        <a:bodyPr/>
        <a:lstStyle/>
        <a:p>
          <a:endParaRPr lang="zh-TW" altLang="en-US"/>
        </a:p>
      </dgm:t>
    </dgm:pt>
  </dgm:ptLst>
  <dgm:cxnLst>
    <dgm:cxn modelId="{16BFCBB5-6FAE-429C-8CDC-D900A1A2EBA9}" srcId="{B81E159A-235E-4B00-A188-C007254B4E79}" destId="{611F5A9E-1C97-4DB3-B00E-58DCF0A8957F}" srcOrd="0" destOrd="0" parTransId="{66970DE6-F850-42E9-8259-68E90AA321B7}" sibTransId="{9253F290-CBCA-436B-8C2B-2280AE1929CD}"/>
    <dgm:cxn modelId="{F54FC690-3137-4099-BA9C-2811433F6515}" type="presOf" srcId="{42F6A861-65CA-4D9B-A6C9-8E361F213679}" destId="{2F8A45B5-B6F3-493E-A1BA-68190C832A27}" srcOrd="0" destOrd="1" presId="urn:microsoft.com/office/officeart/2005/8/layout/hList2"/>
    <dgm:cxn modelId="{87B13522-CF57-4046-B23E-5B180ED5C4F4}" srcId="{B81E159A-235E-4B00-A188-C007254B4E79}" destId="{39FC93D2-3C3B-4024-97B9-99DEB9C43D28}" srcOrd="4" destOrd="0" parTransId="{5A490A38-364B-4940-BA69-1F674CABC16A}" sibTransId="{B4F3232F-FE5F-4993-BB2C-3619B163DE3D}"/>
    <dgm:cxn modelId="{3F1F8446-8A29-412F-950A-24E576CE6815}" type="presOf" srcId="{7DA9C420-772B-4BBD-B2A8-5D65AC2F77C8}" destId="{B13540FA-A183-458F-8F22-B6AAEA4E2462}" srcOrd="0" destOrd="2" presId="urn:microsoft.com/office/officeart/2005/8/layout/hList2"/>
    <dgm:cxn modelId="{75437BF6-1893-4F36-A963-05459D7B3A85}" srcId="{D70ADC0B-6B0B-4D0D-9CA8-D8D9888F0A89}" destId="{FC29650F-C5FF-4CEE-85C4-0DF109F8C53F}" srcOrd="3" destOrd="0" parTransId="{429B9A7A-87B8-48D2-8D5A-83D977326A6C}" sibTransId="{75B94AE1-E0D6-437B-809B-D3143A100917}"/>
    <dgm:cxn modelId="{12C2919C-4ED7-45D3-BB42-0675E8C0CDE4}" type="presOf" srcId="{D70ADC0B-6B0B-4D0D-9CA8-D8D9888F0A89}" destId="{44D9E76F-F3F6-4020-875C-56EEE7F0384F}" srcOrd="0" destOrd="0" presId="urn:microsoft.com/office/officeart/2005/8/layout/hList2"/>
    <dgm:cxn modelId="{826734A1-D0E8-4E80-8B1E-E9EB7A8E123C}" srcId="{D70ADC0B-6B0B-4D0D-9CA8-D8D9888F0A89}" destId="{DA815F5D-E236-4DCC-A061-1F6EEC6EF761}" srcOrd="2" destOrd="0" parTransId="{4FF6841C-A38A-49EA-8B16-C5467D42990A}" sibTransId="{2731A64C-63D8-4E30-9DCC-AF4F0163BA40}"/>
    <dgm:cxn modelId="{E85A9F8E-76C4-441E-9170-9E423E7CF548}" type="presOf" srcId="{E188C429-1D76-441C-9426-13470F069ACA}" destId="{2F8A45B5-B6F3-493E-A1BA-68190C832A27}" srcOrd="0" destOrd="4" presId="urn:microsoft.com/office/officeart/2005/8/layout/hList2"/>
    <dgm:cxn modelId="{68AE3B6C-F81B-4ABF-8CFD-7FA5A1D79326}" srcId="{D70ADC0B-6B0B-4D0D-9CA8-D8D9888F0A89}" destId="{E188C429-1D76-441C-9426-13470F069ACA}" srcOrd="4" destOrd="0" parTransId="{C6766409-FEC0-49C1-A9AE-B54614BB4BAC}" sibTransId="{082C5D8E-8F7F-4F40-9C6E-8A41BB18A581}"/>
    <dgm:cxn modelId="{82661D65-D566-4090-89D6-2BE39094C2C0}" type="presOf" srcId="{94B4E931-AD77-441C-A334-7C277391BFD3}" destId="{2F8A45B5-B6F3-493E-A1BA-68190C832A27}" srcOrd="0" destOrd="0" presId="urn:microsoft.com/office/officeart/2005/8/layout/hList2"/>
    <dgm:cxn modelId="{372E6090-B4CA-4036-B669-5F2B761BCB60}" srcId="{D70ADC0B-6B0B-4D0D-9CA8-D8D9888F0A89}" destId="{42F6A861-65CA-4D9B-A6C9-8E361F213679}" srcOrd="1" destOrd="0" parTransId="{BEE9C1B2-8A5F-469D-8267-8E24A0674394}" sibTransId="{5F99F822-8D94-47E8-86C8-8D8CCA095DC4}"/>
    <dgm:cxn modelId="{C751FD8A-5327-44DA-960F-A4838F0773E4}" srcId="{B81E159A-235E-4B00-A188-C007254B4E79}" destId="{31C17F90-448A-4770-8436-17AD49211B72}" srcOrd="3" destOrd="0" parTransId="{DAD8B229-00AD-4B92-95D7-9BFB6DBEE50D}" sibTransId="{0CD42CC6-C2C8-4FCD-B900-8ED9062B7C99}"/>
    <dgm:cxn modelId="{55115170-9D03-467A-B2D0-3C387EADB59E}" type="presOf" srcId="{DA815F5D-E236-4DCC-A061-1F6EEC6EF761}" destId="{2F8A45B5-B6F3-493E-A1BA-68190C832A27}" srcOrd="0" destOrd="2" presId="urn:microsoft.com/office/officeart/2005/8/layout/hList2"/>
    <dgm:cxn modelId="{9F74A324-D5A0-46A3-B260-72BDB3AE7D84}" srcId="{12E26869-601C-4630-ACF7-D119C6B7054B}" destId="{B81E159A-235E-4B00-A188-C007254B4E79}" srcOrd="1" destOrd="0" parTransId="{DBFAB56C-8EB4-4D3C-B811-D61C69B4AF35}" sibTransId="{4AF9D8B9-89E4-404B-9FC7-9C4FB004C8F2}"/>
    <dgm:cxn modelId="{BE55CD2A-9CC8-49F0-BE80-7345980E003F}" srcId="{12E26869-601C-4630-ACF7-D119C6B7054B}" destId="{D70ADC0B-6B0B-4D0D-9CA8-D8D9888F0A89}" srcOrd="0" destOrd="0" parTransId="{20BFA15A-A0D9-40CE-BAE9-C247F1D60A1B}" sibTransId="{C08839A6-0BA2-4E5C-9D40-97217119EE2A}"/>
    <dgm:cxn modelId="{6AEFDCC1-D6B1-4092-8CF5-22F57A3C59D3}" srcId="{B81E159A-235E-4B00-A188-C007254B4E79}" destId="{7DA9C420-772B-4BBD-B2A8-5D65AC2F77C8}" srcOrd="2" destOrd="0" parTransId="{652862CF-12C1-4ACA-801A-45C5A79AD041}" sibTransId="{5F132F63-53D7-4443-824E-754F71544F26}"/>
    <dgm:cxn modelId="{24474CC3-D394-4E78-8E46-51A4D2F229A7}" type="presOf" srcId="{39FC93D2-3C3B-4024-97B9-99DEB9C43D28}" destId="{B13540FA-A183-458F-8F22-B6AAEA4E2462}" srcOrd="0" destOrd="4" presId="urn:microsoft.com/office/officeart/2005/8/layout/hList2"/>
    <dgm:cxn modelId="{F5741644-6BCA-4BFC-A784-872D36000AE7}" type="presOf" srcId="{529E5C9D-0631-460C-9E57-DD2EF2CC9342}" destId="{B13540FA-A183-458F-8F22-B6AAEA4E2462}" srcOrd="0" destOrd="1" presId="urn:microsoft.com/office/officeart/2005/8/layout/hList2"/>
    <dgm:cxn modelId="{D51A5E5D-ED2D-4236-B708-331000517076}" type="presOf" srcId="{611F5A9E-1C97-4DB3-B00E-58DCF0A8957F}" destId="{B13540FA-A183-458F-8F22-B6AAEA4E2462}" srcOrd="0" destOrd="0" presId="urn:microsoft.com/office/officeart/2005/8/layout/hList2"/>
    <dgm:cxn modelId="{B7287922-6311-4951-B689-D316B1B8BD15}" type="presOf" srcId="{31C17F90-448A-4770-8436-17AD49211B72}" destId="{B13540FA-A183-458F-8F22-B6AAEA4E2462}" srcOrd="0" destOrd="3" presId="urn:microsoft.com/office/officeart/2005/8/layout/hList2"/>
    <dgm:cxn modelId="{013B2EBF-53C7-4AF4-BE6E-A721F757E6A6}" type="presOf" srcId="{B81E159A-235E-4B00-A188-C007254B4E79}" destId="{33CC6E10-5F84-4496-9BFE-1B10662EBCFB}" srcOrd="0" destOrd="0" presId="urn:microsoft.com/office/officeart/2005/8/layout/hList2"/>
    <dgm:cxn modelId="{97866554-D2E2-4A20-8083-A10BE84F0109}" srcId="{B81E159A-235E-4B00-A188-C007254B4E79}" destId="{529E5C9D-0631-460C-9E57-DD2EF2CC9342}" srcOrd="1" destOrd="0" parTransId="{C1F0C7A7-8F14-46FF-B3E8-5EDF695EBB77}" sibTransId="{47B8659E-285F-48EF-95C2-58DFC770A24B}"/>
    <dgm:cxn modelId="{153588DA-9C76-4A4C-9B8D-D005DBD7169F}" type="presOf" srcId="{12E26869-601C-4630-ACF7-D119C6B7054B}" destId="{E4AC86CE-057F-427E-907B-427C58E5E6BC}" srcOrd="0" destOrd="0" presId="urn:microsoft.com/office/officeart/2005/8/layout/hList2"/>
    <dgm:cxn modelId="{7F37FDB5-4E25-4577-8E6E-F3C855FD4FBA}" srcId="{D70ADC0B-6B0B-4D0D-9CA8-D8D9888F0A89}" destId="{94B4E931-AD77-441C-A334-7C277391BFD3}" srcOrd="0" destOrd="0" parTransId="{373DFB54-21CA-41D1-849F-8825D6FFD471}" sibTransId="{61F31727-1817-46A1-A6CD-58C7D8BC622A}"/>
    <dgm:cxn modelId="{0AC8793A-6930-4FC2-9A8B-762994BBB024}" type="presOf" srcId="{FC29650F-C5FF-4CEE-85C4-0DF109F8C53F}" destId="{2F8A45B5-B6F3-493E-A1BA-68190C832A27}" srcOrd="0" destOrd="3" presId="urn:microsoft.com/office/officeart/2005/8/layout/hList2"/>
    <dgm:cxn modelId="{2E0FB34E-4967-4955-8E9E-8FF975B064BE}" type="presParOf" srcId="{E4AC86CE-057F-427E-907B-427C58E5E6BC}" destId="{EE9E8E1F-4825-4B37-A38E-FEDF9100CF22}" srcOrd="0" destOrd="0" presId="urn:microsoft.com/office/officeart/2005/8/layout/hList2"/>
    <dgm:cxn modelId="{B77CEEC6-A6A3-4F50-89B2-37E8AFC9C731}" type="presParOf" srcId="{EE9E8E1F-4825-4B37-A38E-FEDF9100CF22}" destId="{44863A34-CC07-4BDD-B17C-B33A0BFC33F0}" srcOrd="0" destOrd="0" presId="urn:microsoft.com/office/officeart/2005/8/layout/hList2"/>
    <dgm:cxn modelId="{AB64F327-0CC9-4080-B907-4D01A748F3A7}" type="presParOf" srcId="{EE9E8E1F-4825-4B37-A38E-FEDF9100CF22}" destId="{2F8A45B5-B6F3-493E-A1BA-68190C832A27}" srcOrd="1" destOrd="0" presId="urn:microsoft.com/office/officeart/2005/8/layout/hList2"/>
    <dgm:cxn modelId="{AE385A99-B593-40E3-B6E4-8EC951EC7204}" type="presParOf" srcId="{EE9E8E1F-4825-4B37-A38E-FEDF9100CF22}" destId="{44D9E76F-F3F6-4020-875C-56EEE7F0384F}" srcOrd="2" destOrd="0" presId="urn:microsoft.com/office/officeart/2005/8/layout/hList2"/>
    <dgm:cxn modelId="{8BEC66B3-BAE3-4800-A67E-F7489544E92B}" type="presParOf" srcId="{E4AC86CE-057F-427E-907B-427C58E5E6BC}" destId="{08AE2321-067D-4A54-8A36-9AD077333443}" srcOrd="1" destOrd="0" presId="urn:microsoft.com/office/officeart/2005/8/layout/hList2"/>
    <dgm:cxn modelId="{92103036-C1F4-4300-98E1-59ED2365B066}" type="presParOf" srcId="{E4AC86CE-057F-427E-907B-427C58E5E6BC}" destId="{27F3A1A2-3C18-4166-AC61-CF624386BF1A}" srcOrd="2" destOrd="0" presId="urn:microsoft.com/office/officeart/2005/8/layout/hList2"/>
    <dgm:cxn modelId="{68149711-2489-44FE-911F-2E3EE7CC2342}" type="presParOf" srcId="{27F3A1A2-3C18-4166-AC61-CF624386BF1A}" destId="{64F0A613-882C-4891-8B17-2E178B118E9F}" srcOrd="0" destOrd="0" presId="urn:microsoft.com/office/officeart/2005/8/layout/hList2"/>
    <dgm:cxn modelId="{D3154522-682E-4297-94DF-D32CE89ECA89}" type="presParOf" srcId="{27F3A1A2-3C18-4166-AC61-CF624386BF1A}" destId="{B13540FA-A183-458F-8F22-B6AAEA4E2462}" srcOrd="1" destOrd="0" presId="urn:microsoft.com/office/officeart/2005/8/layout/hList2"/>
    <dgm:cxn modelId="{ACC1E3D7-6CF7-4CB7-B010-26EECA5D8FAE}" type="presParOf" srcId="{27F3A1A2-3C18-4166-AC61-CF624386BF1A}" destId="{33CC6E10-5F84-4496-9BFE-1B10662EBCFB}" srcOrd="2" destOrd="0" presId="urn:microsoft.com/office/officeart/2005/8/layout/h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D9E76F-F3F6-4020-875C-56EEE7F0384F}">
      <dsp:nvSpPr>
        <dsp:cNvPr id="0" name=""/>
        <dsp:cNvSpPr/>
      </dsp:nvSpPr>
      <dsp:spPr>
        <a:xfrm>
          <a:off x="619347" y="378491"/>
          <a:ext cx="860818" cy="1796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eaVert" wrap="square" lIns="0" tIns="0" rIns="490250" bIns="0" numCol="1" spcCol="1270" anchor="t" anchorCtr="0">
          <a:noAutofit/>
        </a:bodyPr>
        <a:lstStyle/>
        <a:p>
          <a:pPr lvl="0" algn="r" defTabSz="1600200">
            <a:lnSpc>
              <a:spcPct val="90000"/>
            </a:lnSpc>
            <a:spcBef>
              <a:spcPct val="0"/>
            </a:spcBef>
            <a:spcAft>
              <a:spcPct val="35000"/>
            </a:spcAft>
          </a:pPr>
          <a:r>
            <a:rPr lang="zh-TW" altLang="en-US" sz="3600" kern="1200" dirty="0" smtClean="0">
              <a:latin typeface="Microsoft JhengHei UI" panose="020B0604030504040204" pitchFamily="34" charset="-120"/>
              <a:ea typeface="Microsoft JhengHei UI" panose="020B0604030504040204" pitchFamily="34" charset="-120"/>
            </a:rPr>
            <a:t>美金</a:t>
          </a:r>
          <a:endParaRPr lang="zh-TW" altLang="en-US" sz="3600" kern="1200" dirty="0">
            <a:latin typeface="Microsoft JhengHei UI" panose="020B0604030504040204" pitchFamily="34" charset="-120"/>
            <a:ea typeface="Microsoft JhengHei UI" panose="020B0604030504040204" pitchFamily="34" charset="-120"/>
          </a:endParaRPr>
        </a:p>
      </dsp:txBody>
      <dsp:txXfrm>
        <a:off x="619347" y="378491"/>
        <a:ext cx="860818" cy="1796516"/>
      </dsp:txXfrm>
    </dsp:sp>
    <dsp:sp modelId="{2F8A45B5-B6F3-493E-A1BA-68190C832A27}">
      <dsp:nvSpPr>
        <dsp:cNvPr id="0" name=""/>
        <dsp:cNvSpPr/>
      </dsp:nvSpPr>
      <dsp:spPr>
        <a:xfrm>
          <a:off x="960293" y="837956"/>
          <a:ext cx="2768840" cy="33403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6464" tIns="490250" rIns="156464" bIns="156464" numCol="1" spcCol="1270" anchor="t" anchorCtr="0">
          <a:noAutofit/>
        </a:bodyPr>
        <a:lstStyle/>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由政府發行</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中心化</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政府管控</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無限量發行</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政府管控</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價值：市場及法規而定</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存放：個人持有、機構</a:t>
          </a:r>
          <a:endParaRPr lang="zh-TW" altLang="en-US" sz="1700" kern="1200" dirty="0">
            <a:latin typeface="Microsoft JhengHei UI" panose="020B0604030504040204" pitchFamily="34" charset="-120"/>
            <a:ea typeface="Microsoft JhengHei UI" panose="020B0604030504040204" pitchFamily="34" charset="-120"/>
          </a:endParaRPr>
        </a:p>
      </dsp:txBody>
      <dsp:txXfrm>
        <a:off x="960293" y="837956"/>
        <a:ext cx="2768840" cy="3340388"/>
      </dsp:txXfrm>
    </dsp:sp>
    <dsp:sp modelId="{44863A34-CC07-4BDD-B17C-B33A0BFC33F0}">
      <dsp:nvSpPr>
        <dsp:cNvPr id="0" name=""/>
        <dsp:cNvSpPr/>
      </dsp:nvSpPr>
      <dsp:spPr>
        <a:xfrm>
          <a:off x="404420" y="104203"/>
          <a:ext cx="1111747" cy="1111747"/>
        </a:xfrm>
        <a:prstGeom prst="rect">
          <a:avLst/>
        </a:prstGeom>
        <a:blipFill dpi="0" rotWithShape="1">
          <a:blip xmlns:r="http://schemas.openxmlformats.org/officeDocument/2006/relationships" r:embed="rId1" cstate="print">
            <a:extLst>
              <a:ext uri="{28A0092B-C50C-407E-A947-70E740481C1C}">
                <a14:useLocalDpi xmlns:a14="http://schemas.microsoft.com/office/drawing/2010/main" val="0"/>
              </a:ext>
            </a:extLst>
          </a:blip>
          <a:srcRect/>
          <a:stretch>
            <a:fillRect l="-20796" r="-20796"/>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 modelId="{33CC6E10-5F84-4496-9BFE-1B10662EBCFB}">
      <dsp:nvSpPr>
        <dsp:cNvPr id="0" name=""/>
        <dsp:cNvSpPr/>
      </dsp:nvSpPr>
      <dsp:spPr>
        <a:xfrm flipH="1">
          <a:off x="5548505" y="918433"/>
          <a:ext cx="564726" cy="16977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eaVert" wrap="square" lIns="0" tIns="0" rIns="490250" bIns="0" numCol="1" spcCol="1270" anchor="t" anchorCtr="0">
          <a:noAutofit/>
        </a:bodyPr>
        <a:lstStyle/>
        <a:p>
          <a:pPr lvl="0" algn="r" defTabSz="1600200">
            <a:lnSpc>
              <a:spcPct val="90000"/>
            </a:lnSpc>
            <a:spcBef>
              <a:spcPct val="0"/>
            </a:spcBef>
            <a:spcAft>
              <a:spcPct val="35000"/>
            </a:spcAft>
          </a:pPr>
          <a:r>
            <a:rPr lang="zh-TW" altLang="en-US" sz="3600" kern="1200" dirty="0" smtClean="0">
              <a:latin typeface="Microsoft JhengHei UI" panose="020B0604030504040204" pitchFamily="34" charset="-120"/>
              <a:ea typeface="Microsoft JhengHei UI" panose="020B0604030504040204" pitchFamily="34" charset="-120"/>
            </a:rPr>
            <a:t>比特幣</a:t>
          </a:r>
          <a:endParaRPr lang="zh-TW" altLang="en-US" sz="3600" kern="1200" dirty="0">
            <a:latin typeface="Microsoft JhengHei UI" panose="020B0604030504040204" pitchFamily="34" charset="-120"/>
            <a:ea typeface="Microsoft JhengHei UI" panose="020B0604030504040204" pitchFamily="34" charset="-120"/>
          </a:endParaRPr>
        </a:p>
      </dsp:txBody>
      <dsp:txXfrm>
        <a:off x="5548505" y="918433"/>
        <a:ext cx="564726" cy="1697704"/>
      </dsp:txXfrm>
    </dsp:sp>
    <dsp:sp modelId="{B13540FA-A183-458F-8F22-B6AAEA4E2462}">
      <dsp:nvSpPr>
        <dsp:cNvPr id="0" name=""/>
        <dsp:cNvSpPr/>
      </dsp:nvSpPr>
      <dsp:spPr>
        <a:xfrm>
          <a:off x="5575061" y="837956"/>
          <a:ext cx="2768840" cy="33403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6464" tIns="490250" rIns="156464" bIns="156464" numCol="1" spcCol="1270" anchor="t" anchorCtr="0">
          <a:noAutofit/>
        </a:bodyPr>
        <a:lstStyle/>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由電腦產生</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去中心化</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非單獨機構控制</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有限發行</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個幣種皆有固定數量</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價值：由社區共識而定</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存放：區塊練</a:t>
          </a:r>
          <a:endParaRPr lang="zh-TW" altLang="en-US" sz="1700" kern="1200" dirty="0">
            <a:latin typeface="Microsoft JhengHei UI" panose="020B0604030504040204" pitchFamily="34" charset="-120"/>
            <a:ea typeface="Microsoft JhengHei UI" panose="020B0604030504040204" pitchFamily="34" charset="-120"/>
          </a:endParaRPr>
        </a:p>
      </dsp:txBody>
      <dsp:txXfrm>
        <a:off x="5575061" y="837956"/>
        <a:ext cx="2768840" cy="3340388"/>
      </dsp:txXfrm>
    </dsp:sp>
    <dsp:sp modelId="{64F0A613-882C-4891-8B17-2E178B118E9F}">
      <dsp:nvSpPr>
        <dsp:cNvPr id="0" name=""/>
        <dsp:cNvSpPr/>
      </dsp:nvSpPr>
      <dsp:spPr>
        <a:xfrm>
          <a:off x="5019187" y="104203"/>
          <a:ext cx="1111747" cy="1111747"/>
        </a:xfrm>
        <a:prstGeom prst="rect">
          <a:avLst/>
        </a:prstGeom>
        <a:blipFill dpi="0" rotWithShape="1">
          <a:blip xmlns:r="http://schemas.openxmlformats.org/officeDocument/2006/relationships" r:embed="rId2" cstate="print">
            <a:extLst>
              <a:ext uri="{28A0092B-C50C-407E-A947-70E740481C1C}">
                <a14:useLocalDpi xmlns:a14="http://schemas.microsoft.com/office/drawing/2010/main" val="0"/>
              </a:ext>
            </a:extLst>
          </a:blip>
          <a:srcRect/>
          <a:stretch>
            <a:fillRect l="-25074" r="-25074"/>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CF8B01-3AC6-4835-8213-87C4EEB9EF12}" type="datetimeFigureOut">
              <a:rPr lang="zh-TW" altLang="en-US" smtClean="0"/>
              <a:t>2020/12/20</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B277EA-E302-4683-B65D-77E6925B6EC8}" type="slidenum">
              <a:rPr lang="zh-TW" altLang="en-US" smtClean="0"/>
              <a:t>‹#›</a:t>
            </a:fld>
            <a:endParaRPr lang="zh-TW" altLang="en-US"/>
          </a:p>
        </p:txBody>
      </p:sp>
    </p:spTree>
    <p:extLst>
      <p:ext uri="{BB962C8B-B14F-4D97-AF65-F5344CB8AC3E}">
        <p14:creationId xmlns:p14="http://schemas.microsoft.com/office/powerpoint/2010/main" val="3318696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30193B-564F-4854-8A52-728F3FB19C85}" type="slidenum">
              <a:rPr kumimoji="0" lang="en-ZA" sz="1200" b="0" i="0" u="none" strike="noStrike" kern="1200" cap="none" spc="0" normalizeH="0" baseline="0" noProof="0" smtClean="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ZA" sz="12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Tree>
    <p:extLst>
      <p:ext uri="{BB962C8B-B14F-4D97-AF65-F5344CB8AC3E}">
        <p14:creationId xmlns:p14="http://schemas.microsoft.com/office/powerpoint/2010/main" val="3806801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網路上常說得</a:t>
            </a:r>
            <a:r>
              <a:rPr lang="zh-TW" altLang="en-US" b="1" dirty="0" smtClean="0"/>
              <a:t>加密貨幣</a:t>
            </a:r>
            <a:r>
              <a:rPr lang="zh-TW" altLang="en-US" sz="1200" dirty="0" smtClean="0"/>
              <a:t>機乎都是類似比特幣以區塊鏈技術來製作的</a:t>
            </a:r>
            <a:r>
              <a:rPr lang="en-US" altLang="zh-TW" sz="1200" dirty="0" smtClean="0"/>
              <a:t>”</a:t>
            </a:r>
            <a:r>
              <a:rPr lang="zh-TW" altLang="en-US" sz="1200" dirty="0" smtClean="0"/>
              <a:t>加密貨幣</a:t>
            </a:r>
            <a:r>
              <a:rPr lang="en-US" altLang="zh-TW" sz="120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但網路上現在同樣也基於區塊鏈技術的貨幣通常被稱為山寨幣</a:t>
            </a:r>
            <a:r>
              <a:rPr lang="en-US" altLang="zh-TW" sz="1200" dirty="0" smtClean="0"/>
              <a:t>(Altcoin)</a:t>
            </a:r>
            <a:endParaRPr lang="zh-TW" altLang="en-US" sz="1200" dirty="0" smtClean="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30193B-564F-4854-8A52-728F3FB19C85}" type="slidenum">
              <a:rPr kumimoji="0" lang="en-ZA" sz="1200" b="0" i="0" u="none" strike="noStrike" kern="1200" cap="none" spc="0" normalizeH="0" baseline="0" noProof="0" smtClean="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ZA" sz="12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Tree>
    <p:extLst>
      <p:ext uri="{BB962C8B-B14F-4D97-AF65-F5344CB8AC3E}">
        <p14:creationId xmlns:p14="http://schemas.microsoft.com/office/powerpoint/2010/main" val="31057990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貨幣是一種用於交換的媒介，不同的貨幣有著不同的價值。現實的貨幣我們可以透過它的設計，驗證貨幣的可用及真實性，如果沒有這些驗證，貨幣的價值觀就可能會被迫壞</a:t>
            </a:r>
            <a:r>
              <a:rPr lang="en-US" altLang="zh-TW" sz="1200" dirty="0" smtClean="0"/>
              <a:t>(</a:t>
            </a:r>
            <a:r>
              <a:rPr lang="zh-TW" altLang="en-US" sz="1200" dirty="0" smtClean="0"/>
              <a:t>例如洗錢等</a:t>
            </a:r>
            <a:r>
              <a:rPr lang="en-US" altLang="zh-TW" sz="1200" dirty="0" smtClean="0"/>
              <a:t>)</a:t>
            </a:r>
            <a:r>
              <a:rPr lang="zh-TW" altLang="en-US" sz="1200" dirty="0" smtClean="0"/>
              <a:t>；當然在數字、虛擬貨幣中，自然也需要有方式來驗證貨幣的真實性，最常見就是加密貨幣，使用密碼學的方式來驗證數字、虛擬貨幣的真實性。</a:t>
            </a:r>
            <a:endParaRPr lang="zh-TW" altLang="en-US" sz="1200" dirty="0" smtClean="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30193B-564F-4854-8A52-728F3FB19C85}" type="slidenum">
              <a:rPr kumimoji="0" lang="en-US" altLang="zh-TW" sz="1200" b="0" i="0" u="none" strike="noStrike" kern="1200" cap="none" spc="0" normalizeH="0" baseline="0" noProof="0" smtClean="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TW" altLang="en-US" sz="12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Tree>
    <p:extLst>
      <p:ext uri="{BB962C8B-B14F-4D97-AF65-F5344CB8AC3E}">
        <p14:creationId xmlns:p14="http://schemas.microsoft.com/office/powerpoint/2010/main" val="25665211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現在幾乎所有的加密貨幣都已比特幣這種使用區塊鏈方式的加密貨幣為基底，</a:t>
            </a:r>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30193B-564F-4854-8A52-728F3FB19C85}" type="slidenum">
              <a:rPr kumimoji="0" lang="en-ZA" sz="1200" b="0" i="0" u="none" strike="noStrike" kern="1200" cap="none" spc="0" normalizeH="0" baseline="0" noProof="0" smtClean="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ZA" sz="12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Tree>
    <p:extLst>
      <p:ext uri="{BB962C8B-B14F-4D97-AF65-F5344CB8AC3E}">
        <p14:creationId xmlns:p14="http://schemas.microsoft.com/office/powerpoint/2010/main" val="7116853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30193B-564F-4854-8A52-728F3FB19C85}" type="slidenum">
              <a:rPr kumimoji="0" lang="en-ZA" sz="1200" b="0" i="0" u="none" strike="noStrike" kern="1200" cap="none" spc="0" normalizeH="0" baseline="0" noProof="0" smtClean="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ZA" sz="12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Tree>
    <p:extLst>
      <p:ext uri="{BB962C8B-B14F-4D97-AF65-F5344CB8AC3E}">
        <p14:creationId xmlns:p14="http://schemas.microsoft.com/office/powerpoint/2010/main" val="2145253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30193B-564F-4854-8A52-728F3FB19C85}" type="slidenum">
              <a:rPr kumimoji="0" lang="en-ZA" sz="1200" b="0" i="0" u="none" strike="noStrike" kern="1200" cap="none" spc="0" normalizeH="0" baseline="0" noProof="0" smtClean="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ZA" sz="12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Tree>
    <p:extLst>
      <p:ext uri="{BB962C8B-B14F-4D97-AF65-F5344CB8AC3E}">
        <p14:creationId xmlns:p14="http://schemas.microsoft.com/office/powerpoint/2010/main" val="13915863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nSpc>
                <a:spcPct val="100000"/>
              </a:lnSpc>
            </a:pPr>
            <a:r>
              <a:rPr lang="zh-TW" altLang="en-US" sz="1200" dirty="0" smtClean="0">
                <a:sym typeface="Microsoft JhengHei UI" panose="020B0604030504040204" pitchFamily="34" charset="-120"/>
              </a:rPr>
              <a:t>最早是</a:t>
            </a:r>
            <a:r>
              <a:rPr lang="en-US" altLang="zh-TW" sz="1200" dirty="0" smtClean="0">
                <a:sym typeface="Microsoft JhengHei UI" panose="020B0604030504040204" pitchFamily="34" charset="-120"/>
              </a:rPr>
              <a:t>2008</a:t>
            </a:r>
            <a:r>
              <a:rPr lang="zh-TW" altLang="en-US" sz="1200" dirty="0" smtClean="0"/>
              <a:t>年由中本聰一</a:t>
            </a:r>
            <a:r>
              <a:rPr lang="zh-TW" altLang="en-US" sz="1200" dirty="0" smtClean="0">
                <a:sym typeface="Microsoft JhengHei UI" panose="020B0604030504040204" pitchFamily="34" charset="-120"/>
              </a:rPr>
              <a:t>封</a:t>
            </a:r>
            <a:r>
              <a:rPr lang="en-US" altLang="zh-TW" sz="1200" dirty="0" smtClean="0">
                <a:sym typeface="Microsoft JhengHei UI" panose="020B0604030504040204" pitchFamily="34" charset="-120"/>
              </a:rPr>
              <a:t>email&lt;</a:t>
            </a:r>
            <a:r>
              <a:rPr lang="en-US" altLang="zh-TW" sz="1200" dirty="0" smtClean="0"/>
              <a:t>Bitcoin: A Peer-to-Peer Electronic Cash System&gt;</a:t>
            </a:r>
            <a:r>
              <a:rPr lang="zh-TW" altLang="en-US" sz="1200" dirty="0" smtClean="0"/>
              <a:t>中</a:t>
            </a:r>
            <a:r>
              <a:rPr lang="zh-TW" altLang="en-US" sz="1200" dirty="0" smtClean="0">
                <a:sym typeface="Microsoft JhengHei UI" panose="020B0604030504040204" pitchFamily="34" charset="-120"/>
              </a:rPr>
              <a:t>提出</a:t>
            </a:r>
            <a:r>
              <a:rPr lang="zh-TW" altLang="en-US" sz="1200" dirty="0" smtClean="0"/>
              <a:t>的一種採用點對點網路與共識主動性及區塊鏈作為底層技術的加密貨幣。</a:t>
            </a:r>
            <a:endParaRPr lang="en-US" altLang="zh-TW" sz="1200" dirty="0" smtClean="0">
              <a:sym typeface="Microsoft JhengHei UI" panose="020B0604030504040204" pitchFamily="34" charset="-120"/>
            </a:endParaRPr>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30193B-564F-4854-8A52-728F3FB19C85}" type="slidenum">
              <a:rPr kumimoji="0" lang="en-ZA" sz="1200" b="0" i="0" u="none" strike="noStrike" kern="1200" cap="none" spc="0" normalizeH="0" baseline="0" noProof="0" smtClean="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ZA" sz="12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Tree>
    <p:extLst>
      <p:ext uri="{BB962C8B-B14F-4D97-AF65-F5344CB8AC3E}">
        <p14:creationId xmlns:p14="http://schemas.microsoft.com/office/powerpoint/2010/main" val="27313771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2DE18B8B-1540-4EC4-81DD-092AD98F9889}" type="datetimeFigureOut">
              <a:rPr lang="zh-TW" altLang="en-US" smtClean="0"/>
              <a:t>2020/12/20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18058528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2DE18B8B-1540-4EC4-81DD-092AD98F9889}" type="datetimeFigureOut">
              <a:rPr lang="zh-TW" altLang="en-US" smtClean="0"/>
              <a:t>2020/12/20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24674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2DE18B8B-1540-4EC4-81DD-092AD98F9889}" type="datetimeFigureOut">
              <a:rPr lang="zh-TW" altLang="en-US" smtClean="0"/>
              <a:t>2020/12/20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36722944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按一下以編輯頁面標題</a:t>
            </a:r>
          </a:p>
        </p:txBody>
      </p:sp>
      <p:sp>
        <p:nvSpPr>
          <p:cNvPr id="5" name="副標題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rtlCol="0"/>
          <a:lstStyle>
            <a:lvl1pPr marL="0" indent="0">
              <a:buNone/>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6" name="投影片編號預留位置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
        <p:nvSpPr>
          <p:cNvPr id="7" name="頁尾預留位置 6">
            <a:extLst>
              <a:ext uri="{FF2B5EF4-FFF2-40B4-BE49-F238E27FC236}">
                <a16:creationId xmlns:a16="http://schemas.microsoft.com/office/drawing/2014/main" id="{2ED798F6-1F12-46CE-9AFD-CC66555A191D}"/>
              </a:ext>
            </a:extLst>
          </p:cNvPr>
          <p:cNvSpPr>
            <a:spLocks noGrp="1"/>
          </p:cNvSpPr>
          <p:nvPr>
            <p:ph type="ftr" sz="quarter" idx="34"/>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Tree>
    <p:extLst>
      <p:ext uri="{BB962C8B-B14F-4D97-AF65-F5344CB8AC3E}">
        <p14:creationId xmlns:p14="http://schemas.microsoft.com/office/powerpoint/2010/main" val="2877846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標題投影片">
    <p:spTree>
      <p:nvGrpSpPr>
        <p:cNvPr id="1" name=""/>
        <p:cNvGrpSpPr/>
        <p:nvPr/>
      </p:nvGrpSpPr>
      <p:grpSpPr>
        <a:xfrm>
          <a:off x="0" y="0"/>
          <a:ext cx="0" cy="0"/>
          <a:chOff x="0" y="0"/>
          <a:chExt cx="0" cy="0"/>
        </a:xfrm>
      </p:grpSpPr>
      <p:sp>
        <p:nvSpPr>
          <p:cNvPr id="21" name="圖片預留位置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按一下以編輯簡報標題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1130300" y="52504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Tree>
    <p:extLst>
      <p:ext uri="{BB962C8B-B14F-4D97-AF65-F5344CB8AC3E}">
        <p14:creationId xmlns:p14="http://schemas.microsoft.com/office/powerpoint/2010/main" val="7472763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分隔線投影片 1">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按一下以編輯分隔線投影片標題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607300" y="43868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
        <p:nvSpPr>
          <p:cNvPr id="4" name="頁尾預留位置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5" name="投影片編號預留位置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30377991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分隔線投影片 2">
    <p:spTree>
      <p:nvGrpSpPr>
        <p:cNvPr id="1" name=""/>
        <p:cNvGrpSpPr/>
        <p:nvPr/>
      </p:nvGrpSpPr>
      <p:grpSpPr>
        <a:xfrm>
          <a:off x="0" y="0"/>
          <a:ext cx="0" cy="0"/>
          <a:chOff x="0" y="0"/>
          <a:chExt cx="0" cy="0"/>
        </a:xfrm>
      </p:grpSpPr>
      <p:sp>
        <p:nvSpPr>
          <p:cNvPr id="12" name="圖片預留位置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按一下以編輯分隔線投影片標題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4048124" y="3795246"/>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
        <p:nvSpPr>
          <p:cNvPr id="4" name="頁尾預留位置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5" name="投影片編號預留位置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17597210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內容相片 1">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11337945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內容相片 2">
    <p:spTree>
      <p:nvGrpSpPr>
        <p:cNvPr id="1" name=""/>
        <p:cNvGrpSpPr/>
        <p:nvPr/>
      </p:nvGrpSpPr>
      <p:grpSpPr>
        <a:xfrm>
          <a:off x="0" y="0"/>
          <a:ext cx="0" cy="0"/>
          <a:chOff x="0" y="0"/>
          <a:chExt cx="0" cy="0"/>
        </a:xfrm>
      </p:grpSpPr>
      <p:sp>
        <p:nvSpPr>
          <p:cNvPr id="13" name="圖片預留位置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17038610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內容相片 3">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
        <p:nvSpPr>
          <p:cNvPr id="8" name="圖片預留位置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9" name="圖片預留位置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Tree>
    <p:extLst>
      <p:ext uri="{BB962C8B-B14F-4D97-AF65-F5344CB8AC3E}">
        <p14:creationId xmlns:p14="http://schemas.microsoft.com/office/powerpoint/2010/main" val="25754813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sp>
        <p:nvSpPr>
          <p:cNvPr id="10" name="手繪多邊形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11" name="手繪多邊形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13" name="手繪多邊形​​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14" name="手繪多邊形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15" name="手繪多邊形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2" name="標題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按一下以編輯頁面標題</a:t>
            </a:r>
          </a:p>
        </p:txBody>
      </p:sp>
      <p:sp>
        <p:nvSpPr>
          <p:cNvPr id="9" name="副標題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rtlCol="0"/>
          <a:lstStyle>
            <a:lvl1pPr marL="0" indent="0">
              <a:buNone/>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比較左方預留位置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rtlCol="0" anchor="t"/>
          <a:lstStyle>
            <a:lvl1pPr marL="0" indent="0">
              <a:buNone/>
              <a:defRPr sz="2400" b="1">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smtClean="0"/>
              <a:t>編輯母片文字樣式</a:t>
            </a:r>
          </a:p>
        </p:txBody>
      </p:sp>
      <p:sp>
        <p:nvSpPr>
          <p:cNvPr id="4" name="內容預留位置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2pPr>
            <a:lvl3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3pPr>
            <a:lvl4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4pPr>
            <a:lvl5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2" name="比較左方預留位置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rtlCol="0"/>
          <a:lstStyle>
            <a:lvl1pPr marL="0" indent="0">
              <a:buNone/>
              <a:defRPr sz="2400" b="1">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lvl="0" rtl="0"/>
            <a:r>
              <a:rPr lang="zh-TW" altLang="en-US" smtClean="0"/>
              <a:t>編輯母片文字樣式</a:t>
            </a:r>
          </a:p>
        </p:txBody>
      </p:sp>
      <p:sp>
        <p:nvSpPr>
          <p:cNvPr id="8" name="文字預留位置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頁尾預留位置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6" name="投影片編號預留位置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3623417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2DE18B8B-1540-4EC4-81DD-092AD98F9889}" type="datetimeFigureOut">
              <a:rPr lang="zh-TW" altLang="en-US" smtClean="0"/>
              <a:t>2020/12/20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17915336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大型相片">
    <p:spTree>
      <p:nvGrpSpPr>
        <p:cNvPr id="1" name=""/>
        <p:cNvGrpSpPr/>
        <p:nvPr/>
      </p:nvGrpSpPr>
      <p:grpSpPr>
        <a:xfrm>
          <a:off x="0" y="0"/>
          <a:ext cx="0" cy="0"/>
          <a:chOff x="0" y="0"/>
          <a:chExt cx="0" cy="0"/>
        </a:xfrm>
      </p:grpSpPr>
      <p:sp>
        <p:nvSpPr>
          <p:cNvPr id="7" name="圖片預留位置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2" name="投影片編號預留位置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
        <p:nvSpPr>
          <p:cNvPr id="6" name="標題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rtlCol="0" anchor="t"/>
          <a:lstStyle>
            <a:lvl1pPr algn="l">
              <a:lnSpc>
                <a:spcPct val="100000"/>
              </a:lnSpc>
              <a:defRPr sz="1800" b="0" spc="0">
                <a:solidFill>
                  <a:schemeClr val="bg1">
                    <a:lumMod val="95000"/>
                  </a:schemeClr>
                </a:solidFill>
                <a:latin typeface="+mn-lt"/>
              </a:defRPr>
            </a:lvl1pPr>
          </a:lstStyle>
          <a:p>
            <a:pPr rtl="0"/>
            <a:r>
              <a:rPr lang="zh-TW" altLang="en-US" dirty="0"/>
              <a:t>輸入您的標題</a:t>
            </a:r>
          </a:p>
        </p:txBody>
      </p:sp>
    </p:spTree>
    <p:extLst>
      <p:ext uri="{BB962C8B-B14F-4D97-AF65-F5344CB8AC3E}">
        <p14:creationId xmlns:p14="http://schemas.microsoft.com/office/powerpoint/2010/main" val="39270644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感謝您投影片">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14" name="矩形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12" name="圖片預留位置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5000" b="1" spc="-300">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感謝您</a:t>
            </a:r>
          </a:p>
        </p:txBody>
      </p:sp>
      <p:sp>
        <p:nvSpPr>
          <p:cNvPr id="7" name="文字預留位置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全名</a:t>
            </a:r>
          </a:p>
        </p:txBody>
      </p:sp>
      <p:sp>
        <p:nvSpPr>
          <p:cNvPr id="8" name="文字預留位置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電話號碼</a:t>
            </a:r>
          </a:p>
        </p:txBody>
      </p:sp>
      <p:sp>
        <p:nvSpPr>
          <p:cNvPr id="9" name="文字預留位置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電子郵件或社交媒體控制代碼</a:t>
            </a:r>
          </a:p>
        </p:txBody>
      </p:sp>
      <p:sp>
        <p:nvSpPr>
          <p:cNvPr id="10" name="文字預留位置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公司網站</a:t>
            </a:r>
          </a:p>
        </p:txBody>
      </p:sp>
    </p:spTree>
    <p:extLst>
      <p:ext uri="{BB962C8B-B14F-4D97-AF65-F5344CB8AC3E}">
        <p14:creationId xmlns:p14="http://schemas.microsoft.com/office/powerpoint/2010/main" val="27424167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7" name="副標題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5" name="投影片編號預留位置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26349747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7" name="副標題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6" name="文字預留位置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5" name="投影片編號預留位置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28610759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欄">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9" name="副標題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文字預留位置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1" name="文字預留位置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6" name="投影片編號預留位置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31741384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 欄">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文字預留位置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3" name="文字預留位置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5" name="文字預留位置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7" name="文字預留位置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6" name="投影片編號預留位置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19677064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頁尾預留位置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3" name="投影片編號預留位置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2185661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編輯母片文字樣式</a:t>
            </a:r>
          </a:p>
        </p:txBody>
      </p:sp>
      <p:sp>
        <p:nvSpPr>
          <p:cNvPr id="4" name="日期版面配置區 3"/>
          <p:cNvSpPr>
            <a:spLocks noGrp="1"/>
          </p:cNvSpPr>
          <p:nvPr>
            <p:ph type="dt" sz="half" idx="10"/>
          </p:nvPr>
        </p:nvSpPr>
        <p:spPr/>
        <p:txBody>
          <a:bodyPr/>
          <a:lstStyle/>
          <a:p>
            <a:fld id="{2DE18B8B-1540-4EC4-81DD-092AD98F9889}" type="datetimeFigureOut">
              <a:rPr lang="zh-TW" altLang="en-US" smtClean="0"/>
              <a:t>2020/12/20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916063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2DE18B8B-1540-4EC4-81DD-092AD98F9889}" type="datetimeFigureOut">
              <a:rPr lang="zh-TW" altLang="en-US" smtClean="0"/>
              <a:t>2020/12/20</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1950744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2DE18B8B-1540-4EC4-81DD-092AD98F9889}" type="datetimeFigureOut">
              <a:rPr lang="zh-TW" altLang="en-US" smtClean="0"/>
              <a:t>2020/12/20</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223951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2DE18B8B-1540-4EC4-81DD-092AD98F9889}" type="datetimeFigureOut">
              <a:rPr lang="zh-TW" altLang="en-US" smtClean="0"/>
              <a:t>2020/12/20</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63460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2DE18B8B-1540-4EC4-81DD-092AD98F9889}" type="datetimeFigureOut">
              <a:rPr lang="zh-TW" altLang="en-US" smtClean="0"/>
              <a:t>2020/12/20</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1581633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日期版面配置區 4"/>
          <p:cNvSpPr>
            <a:spLocks noGrp="1"/>
          </p:cNvSpPr>
          <p:nvPr>
            <p:ph type="dt" sz="half" idx="10"/>
          </p:nvPr>
        </p:nvSpPr>
        <p:spPr/>
        <p:txBody>
          <a:bodyPr/>
          <a:lstStyle/>
          <a:p>
            <a:fld id="{2DE18B8B-1540-4EC4-81DD-092AD98F9889}" type="datetimeFigureOut">
              <a:rPr lang="zh-TW" altLang="en-US" smtClean="0"/>
              <a:t>2020/12/20</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35176547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日期版面配置區 4"/>
          <p:cNvSpPr>
            <a:spLocks noGrp="1"/>
          </p:cNvSpPr>
          <p:nvPr>
            <p:ph type="dt" sz="half" idx="10"/>
          </p:nvPr>
        </p:nvSpPr>
        <p:spPr/>
        <p:txBody>
          <a:bodyPr/>
          <a:lstStyle/>
          <a:p>
            <a:fld id="{2DE18B8B-1540-4EC4-81DD-092AD98F9889}" type="datetimeFigureOut">
              <a:rPr lang="zh-TW" altLang="en-US" smtClean="0"/>
              <a:t>2020/12/20</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943715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E18B8B-1540-4EC4-81DD-092AD98F9889}" type="datetimeFigureOut">
              <a:rPr lang="zh-TW" altLang="en-US" smtClean="0"/>
              <a:t>2020/12/20</a:t>
            </a:fld>
            <a:endParaRPr lang="zh-TW" altLang="en-US"/>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C9CB38-3814-4750-9828-D91B8AECB24E}" type="slidenum">
              <a:rPr lang="zh-TW" altLang="en-US" smtClean="0"/>
              <a:t>‹#›</a:t>
            </a:fld>
            <a:endParaRPr lang="zh-TW" altLang="en-US"/>
          </a:p>
        </p:txBody>
      </p:sp>
    </p:spTree>
    <p:extLst>
      <p:ext uri="{BB962C8B-B14F-4D97-AF65-F5344CB8AC3E}">
        <p14:creationId xmlns:p14="http://schemas.microsoft.com/office/powerpoint/2010/main" val="924556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25" name="矩形：圓角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9" name="矩形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15" name="矩形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2" name="標題預留位置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pPr rtl="0"/>
            <a:r>
              <a:rPr lang="zh-TW" altLang="en-US" dirty="0"/>
              <a:t>按一下以編輯頁面標題</a:t>
            </a:r>
          </a:p>
        </p:txBody>
      </p:sp>
      <p:sp>
        <p:nvSpPr>
          <p:cNvPr id="3" name="文字預留位置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rtl="0"/>
            <a:r>
              <a:rPr lang="zh-TW" altLang="en-US" dirty="0"/>
              <a:t>編輯母片文字樣式</a:t>
            </a:r>
          </a:p>
          <a:p>
            <a:pPr lvl="1" rtl="0"/>
            <a:r>
              <a:rPr lang="zh-TW" altLang="en-US" dirty="0"/>
              <a:t>第二層</a:t>
            </a:r>
          </a:p>
          <a:p>
            <a:pPr lvl="2" rtl="0"/>
            <a:r>
              <a:rPr lang="zh-TW" altLang="en-US" dirty="0"/>
              <a:t>第三層</a:t>
            </a:r>
          </a:p>
          <a:p>
            <a:pPr lvl="3" rtl="0"/>
            <a:r>
              <a:rPr lang="zh-TW" altLang="en-US" dirty="0"/>
              <a:t>第四層</a:t>
            </a:r>
          </a:p>
          <a:p>
            <a:pPr lvl="4" rtl="0"/>
            <a:r>
              <a:rPr lang="zh-TW" altLang="en-US" dirty="0"/>
              <a:t>第五層</a:t>
            </a:r>
          </a:p>
        </p:txBody>
      </p:sp>
      <p:sp>
        <p:nvSpPr>
          <p:cNvPr id="5" name="頁尾預留位置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200" b="0"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rPr>
              <a:t>新增頁尾</a:t>
            </a:r>
          </a:p>
        </p:txBody>
      </p:sp>
      <p:sp>
        <p:nvSpPr>
          <p:cNvPr id="6" name="投影片編號預留位置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9008023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圖片預留位置 6">
            <a:extLst>
              <a:ext uri="{FF2B5EF4-FFF2-40B4-BE49-F238E27FC236}">
                <a16:creationId xmlns:a16="http://schemas.microsoft.com/office/drawing/2014/main" id="{FE5D908F-BAEF-2843-BC2F-691696E72E11}"/>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1" y="0"/>
            <a:ext cx="10655455" cy="6858000"/>
          </a:xfrm>
        </p:spPr>
      </p:pic>
      <p:sp>
        <p:nvSpPr>
          <p:cNvPr id="25" name="文字方塊 24" descr="投影片至輔色標題方塊">
            <a:extLst>
              <a:ext uri="{FF2B5EF4-FFF2-40B4-BE49-F238E27FC236}">
                <a16:creationId xmlns:a16="http://schemas.microsoft.com/office/drawing/2014/main" id="{7EF238CB-AB58-4787-8F9C-A1C16929A2FA}"/>
              </a:ext>
              <a:ext uri="{C183D7F6-B498-43B3-948B-1728B52AA6E4}">
                <adec:decorative xmlns="" xmlns:adec="http://schemas.microsoft.com/office/drawing/2017/decorative" val="1"/>
              </a:ext>
            </a:extLst>
          </p:cNvPr>
          <p:cNvSpPr txBox="1">
            <a:spLocks/>
          </p:cNvSpPr>
          <p:nvPr/>
        </p:nvSpPr>
        <p:spPr>
          <a:xfrm flipH="1">
            <a:off x="-1" y="3914775"/>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marL="0" marR="0" lvl="0" indent="0" algn="l" defTabSz="914400" rtl="0" eaLnBrk="1" fontAlgn="auto" latinLnBrk="0" hangingPunct="1">
              <a:lnSpc>
                <a:spcPts val="4000"/>
              </a:lnSpc>
              <a:spcBef>
                <a:spcPct val="0"/>
              </a:spcBef>
              <a:spcAft>
                <a:spcPts val="0"/>
              </a:spcAft>
              <a:buClrTx/>
              <a:buSzTx/>
              <a:buFontTx/>
              <a:buNone/>
              <a:tabLst/>
              <a:defRPr/>
            </a:pPr>
            <a:endParaRPr kumimoji="0" lang="zh-TW" altLang="en-US" sz="5000" b="1" i="0" u="none" strike="noStrike" kern="1200" cap="none" spc="-300" normalizeH="0" baseline="0" noProof="0" dirty="0">
              <a:ln>
                <a:noFill/>
              </a:ln>
              <a:solidFill>
                <a:srgbClr val="FFFFFF">
                  <a:lumMod val="95000"/>
                </a:srgb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endParaRPr>
          </a:p>
        </p:txBody>
      </p:sp>
      <p:sp>
        <p:nvSpPr>
          <p:cNvPr id="3" name="標題 2">
            <a:extLst>
              <a:ext uri="{FF2B5EF4-FFF2-40B4-BE49-F238E27FC236}">
                <a16:creationId xmlns:a16="http://schemas.microsoft.com/office/drawing/2014/main" id="{200B3D2B-613A-41BE-987D-E6A1324B456D}"/>
              </a:ext>
            </a:extLst>
          </p:cNvPr>
          <p:cNvSpPr>
            <a:spLocks noGrp="1"/>
          </p:cNvSpPr>
          <p:nvPr>
            <p:ph type="ctrTitle"/>
          </p:nvPr>
        </p:nvSpPr>
        <p:spPr>
          <a:xfrm>
            <a:off x="948293" y="3114635"/>
            <a:ext cx="4459766" cy="2514635"/>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tIns="576000" rtlCol="0"/>
          <a:lstStyle/>
          <a:p>
            <a:pPr rtl="0">
              <a:spcBef>
                <a:spcPts val="1200"/>
              </a:spcBef>
            </a:pPr>
            <a:r>
              <a:rPr lang="zh-TW" altLang="en-US"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加密貨幣</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副標題 3">
            <a:extLst>
              <a:ext uri="{FF2B5EF4-FFF2-40B4-BE49-F238E27FC236}">
                <a16:creationId xmlns:a16="http://schemas.microsoft.com/office/drawing/2014/main" id="{4772945D-CA91-4CFE-8EB7-941C7618C994}"/>
              </a:ext>
            </a:extLst>
          </p:cNvPr>
          <p:cNvSpPr>
            <a:spLocks noGrp="1"/>
          </p:cNvSpPr>
          <p:nvPr>
            <p:ph type="subTitle" idx="1"/>
          </p:nvPr>
        </p:nvSpPr>
        <p:spPr>
          <a:xfrm>
            <a:off x="1130300" y="4624645"/>
            <a:ext cx="4000500" cy="690752"/>
          </a:xfrm>
        </p:spPr>
        <p:txBody>
          <a:bodyPr rtlCol="0"/>
          <a:lstStyle/>
          <a:p>
            <a:pPr>
              <a:lnSpc>
                <a:spcPct val="100000"/>
              </a:lnSpc>
            </a:pPr>
            <a:r>
              <a:rPr lang="en-US" altLang="zh-TW" sz="2800" dirty="0">
                <a:solidFill>
                  <a:schemeClr val="bg1">
                    <a:lumMod val="85000"/>
                  </a:schemeClr>
                </a:solidFill>
              </a:rPr>
              <a:t>Cryptocurrency</a:t>
            </a:r>
            <a:endParaRPr lang="zh-TW" altLang="en-US" sz="2800" dirty="0">
              <a:solidFill>
                <a:schemeClr val="bg1">
                  <a:lumMod val="8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0" name="等腰三角形 19" descr="投影片陰影至標題方塊">
            <a:extLst>
              <a:ext uri="{FF2B5EF4-FFF2-40B4-BE49-F238E27FC236}">
                <a16:creationId xmlns:a16="http://schemas.microsoft.com/office/drawing/2014/main" id="{545D50A1-D634-4325-B06C-5450FDF7B818}"/>
              </a:ext>
              <a:ext uri="{C183D7F6-B498-43B3-948B-1728B52AA6E4}">
                <adec:decorative xmlns="" xmlns:adec="http://schemas.microsoft.com/office/drawing/2017/decorative" val="1"/>
              </a:ext>
            </a:extLst>
          </p:cNvPr>
          <p:cNvSpPr/>
          <p:nvPr/>
        </p:nvSpPr>
        <p:spPr>
          <a:xfrm rot="10800000" flipH="1">
            <a:off x="1000837" y="562927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Tree>
    <p:extLst>
      <p:ext uri="{BB962C8B-B14F-4D97-AF65-F5344CB8AC3E}">
        <p14:creationId xmlns:p14="http://schemas.microsoft.com/office/powerpoint/2010/main" val="21654548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560F281-4FF6-4617-A809-AC9C15ECF18A}"/>
              </a:ext>
            </a:extLst>
          </p:cNvPr>
          <p:cNvSpPr>
            <a:spLocks noGrp="1"/>
          </p:cNvSpPr>
          <p:nvPr>
            <p:ph type="title"/>
          </p:nvPr>
        </p:nvSpPr>
        <p:spPr/>
        <p:txBody>
          <a:bodyPr rtlCol="0"/>
          <a:lstStyle/>
          <a:p>
            <a:pPr rtl="0"/>
            <a:r>
              <a:rPr lang="zh-TW" altLang="en-US" b="1" dirty="0" smtClean="0"/>
              <a:t>什麼是</a:t>
            </a:r>
            <a:r>
              <a:rPr lang="zh-TW" altLang="en-US" b="1" dirty="0"/>
              <a:t>加密貨</a:t>
            </a:r>
            <a:r>
              <a:rPr lang="zh-TW" altLang="en-US" b="1" dirty="0" smtClean="0"/>
              <a:t>幣？</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文字預留位置 2">
            <a:extLst>
              <a:ext uri="{FF2B5EF4-FFF2-40B4-BE49-F238E27FC236}">
                <a16:creationId xmlns:a16="http://schemas.microsoft.com/office/drawing/2014/main" id="{611DC577-0A95-47D0-95D9-5F8DA763D46B}"/>
              </a:ext>
            </a:extLst>
          </p:cNvPr>
          <p:cNvSpPr>
            <a:spLocks noGrp="1"/>
          </p:cNvSpPr>
          <p:nvPr>
            <p:ph type="body" sz="quarter" idx="32"/>
          </p:nvPr>
        </p:nvSpPr>
        <p:spPr>
          <a:xfrm>
            <a:off x="431900" y="2299391"/>
            <a:ext cx="5472200" cy="2582783"/>
          </a:xfrm>
        </p:spPr>
        <p:txBody>
          <a:bodyPr rtlCol="0"/>
          <a:lstStyle/>
          <a:p>
            <a:pPr rtl="0">
              <a:lnSpc>
                <a:spcPct val="100000"/>
              </a:lnSpc>
            </a:pPr>
            <a:r>
              <a:rPr lang="zh-TW" altLang="en-US" sz="2800" dirty="0" smtClean="0"/>
              <a:t>又稱自密碼</a:t>
            </a:r>
            <a:r>
              <a:rPr lang="en-US" altLang="zh-TW" sz="2800" dirty="0" smtClean="0"/>
              <a:t>(</a:t>
            </a:r>
            <a:r>
              <a:rPr lang="zh-TW" altLang="en-US" sz="2800" dirty="0" smtClean="0"/>
              <a:t>學</a:t>
            </a:r>
            <a:r>
              <a:rPr lang="en-US" altLang="zh-TW" sz="2800" dirty="0" smtClean="0"/>
              <a:t>)</a:t>
            </a:r>
            <a:r>
              <a:rPr lang="zh-TW" altLang="en-US" sz="2800" dirty="0" smtClean="0"/>
              <a:t>貨幣，名</a:t>
            </a:r>
            <a:r>
              <a:rPr lang="zh-TW" altLang="en-US" sz="2800" dirty="0"/>
              <a:t>符其</a:t>
            </a:r>
            <a:r>
              <a:rPr lang="zh-TW" altLang="en-US" sz="2800" dirty="0" smtClean="0"/>
              <a:t>實就是一種加密過的數字貨幣、虛擬貨幣，使用了密碼學及數字雜湊</a:t>
            </a:r>
            <a:r>
              <a:rPr lang="en-US" altLang="zh-TW" sz="2800" dirty="0"/>
              <a:t>[</a:t>
            </a:r>
            <a:r>
              <a:rPr lang="en-US" altLang="zh-TW" sz="2800" dirty="0" smtClean="0"/>
              <a:t>hash]</a:t>
            </a:r>
            <a:r>
              <a:rPr lang="zh-TW" altLang="en-US" sz="2800" dirty="0"/>
              <a:t>等</a:t>
            </a:r>
            <a:r>
              <a:rPr lang="zh-TW" altLang="en-US" sz="2800" dirty="0" smtClean="0"/>
              <a:t>技術來制定規則，用來確保交易的安全性、</a:t>
            </a:r>
            <a:r>
              <a:rPr lang="zh-TW" altLang="en-US" sz="2800" dirty="0" smtClean="0">
                <a:solidFill>
                  <a:schemeClr val="accent6"/>
                </a:solidFill>
              </a:rPr>
              <a:t>及控制交易單位的建立。</a:t>
            </a:r>
            <a:endParaRPr lang="zh-TW" altLang="en-US" sz="2800" dirty="0">
              <a:sym typeface="Microsoft JhengHei UI" panose="020B0604030504040204" pitchFamily="34" charset="-120"/>
            </a:endParaRPr>
          </a:p>
        </p:txBody>
      </p:sp>
      <p:pic>
        <p:nvPicPr>
          <p:cNvPr id="9" name="圖片預留位置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tretch>
            <a:fillRect/>
          </a:stretch>
        </p:blipFill>
        <p:spPr>
          <a:xfrm>
            <a:off x="6916333" y="1629493"/>
            <a:ext cx="4433371" cy="3922580"/>
          </a:xfrm>
        </p:spPr>
      </p:pic>
      <p:sp>
        <p:nvSpPr>
          <p:cNvPr id="15" name="手繪多邊形 5" descr="空心影像輔色">
            <a:extLst>
              <a:ext uri="{FF2B5EF4-FFF2-40B4-BE49-F238E27FC236}">
                <a16:creationId xmlns:a16="http://schemas.microsoft.com/office/drawing/2014/main" id="{764DA446-807B-4C83-BB5A-59E3FABC93F3}"/>
              </a:ext>
              <a:ext uri="{C183D7F6-B498-43B3-948B-1728B52AA6E4}">
                <adec:decorative xmlns="" xmlns:adec="http://schemas.microsoft.com/office/drawing/2017/decorative" val="1"/>
              </a:ext>
            </a:extLst>
          </p:cNvPr>
          <p:cNvSpPr>
            <a:spLocks noChangeAspect="1"/>
          </p:cNvSpPr>
          <p:nvPr/>
        </p:nvSpPr>
        <p:spPr bwMode="auto">
          <a:xfrm>
            <a:off x="6255144" y="1204783"/>
            <a:ext cx="1708835" cy="149958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16" name="手繪多邊形 5" descr="實心影像輔色">
            <a:extLst>
              <a:ext uri="{FF2B5EF4-FFF2-40B4-BE49-F238E27FC236}">
                <a16:creationId xmlns:a16="http://schemas.microsoft.com/office/drawing/2014/main" id="{F28CDBF8-0191-43F9-98FE-B98B08813979}"/>
              </a:ext>
              <a:ext uri="{C183D7F6-B498-43B3-948B-1728B52AA6E4}">
                <adec:decorative xmlns="" xmlns:adec="http://schemas.microsoft.com/office/drawing/2017/decorative" val="1"/>
              </a:ext>
            </a:extLst>
          </p:cNvPr>
          <p:cNvSpPr>
            <a:spLocks noChangeAspect="1"/>
          </p:cNvSpPr>
          <p:nvPr/>
        </p:nvSpPr>
        <p:spPr bwMode="auto">
          <a:xfrm>
            <a:off x="7109561" y="2498475"/>
            <a:ext cx="1025935" cy="900307"/>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2</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
        <p:nvSpPr>
          <p:cNvPr id="11" name="標題 1">
            <a:extLst>
              <a:ext uri="{FF2B5EF4-FFF2-40B4-BE49-F238E27FC236}">
                <a16:creationId xmlns:a16="http://schemas.microsoft.com/office/drawing/2014/main" id="{3560F281-4FF6-4617-A809-AC9C15ECF18A}"/>
              </a:ext>
            </a:extLst>
          </p:cNvPr>
          <p:cNvSpPr txBox="1">
            <a:spLocks/>
          </p:cNvSpPr>
          <p:nvPr/>
        </p:nvSpPr>
        <p:spPr>
          <a:xfrm>
            <a:off x="431800" y="3158783"/>
            <a:ext cx="7153250"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altLang="zh-TW" sz="3200" b="1" i="0" u="none" strike="noStrike" kern="1200" cap="none" spc="0" normalizeH="0" baseline="0" noProof="0" dirty="0" smtClean="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endParaRPr>
          </a:p>
        </p:txBody>
      </p:sp>
      <p:sp>
        <p:nvSpPr>
          <p:cNvPr id="13" name="標題 1">
            <a:extLst>
              <a:ext uri="{FF2B5EF4-FFF2-40B4-BE49-F238E27FC236}">
                <a16:creationId xmlns:a16="http://schemas.microsoft.com/office/drawing/2014/main" id="{3560F281-4FF6-4617-A809-AC9C15ECF18A}"/>
              </a:ext>
            </a:extLst>
          </p:cNvPr>
          <p:cNvSpPr txBox="1">
            <a:spLocks/>
          </p:cNvSpPr>
          <p:nvPr/>
        </p:nvSpPr>
        <p:spPr>
          <a:xfrm>
            <a:off x="432000" y="2516208"/>
            <a:ext cx="5472000"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zh-TW" altLang="en-US" sz="3200" b="1"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endParaRPr>
          </a:p>
        </p:txBody>
      </p:sp>
    </p:spTree>
    <p:extLst>
      <p:ext uri="{BB962C8B-B14F-4D97-AF65-F5344CB8AC3E}">
        <p14:creationId xmlns:p14="http://schemas.microsoft.com/office/powerpoint/2010/main" val="3602280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圖片版面配置區 8"/>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0642" y="0"/>
            <a:ext cx="11673839" cy="6858000"/>
          </a:xfrm>
        </p:spPr>
      </p:pic>
      <p:sp>
        <p:nvSpPr>
          <p:cNvPr id="3" name="標題 2"/>
          <p:cNvSpPr>
            <a:spLocks noGrp="1"/>
          </p:cNvSpPr>
          <p:nvPr>
            <p:ph type="ctrTitle"/>
          </p:nvPr>
        </p:nvSpPr>
        <p:spPr>
          <a:xfrm>
            <a:off x="3267456" y="1816509"/>
            <a:ext cx="5632704" cy="3146839"/>
          </a:xfrm>
        </p:spPr>
        <p:txBody>
          <a:bodyPr anchor="ctr"/>
          <a:lstStyle/>
          <a:p>
            <a:pPr algn="ctr"/>
            <a:r>
              <a:rPr lang="zh-TW" altLang="en-US" sz="4400" b="1" dirty="0"/>
              <a:t>為什麼需要加密貨幣</a:t>
            </a:r>
            <a:r>
              <a:rPr lang="zh-TW" altLang="en-US" sz="4400" b="1" dirty="0" smtClean="0"/>
              <a:t>？</a:t>
            </a:r>
            <a:endParaRPr lang="zh-TW" altLang="en-US" sz="4400" dirty="0"/>
          </a:p>
        </p:txBody>
      </p:sp>
      <p:sp>
        <p:nvSpPr>
          <p:cNvPr id="6" name="投影片編號版面配置區 5"/>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16533126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內容預留位置 3">
            <a:extLst>
              <a:ext uri="{FF2B5EF4-FFF2-40B4-BE49-F238E27FC236}">
                <a16:creationId xmlns:a16="http://schemas.microsoft.com/office/drawing/2014/main" id="{D355C61F-C8F1-4977-8E1F-F16C0D9EA88C}"/>
              </a:ext>
            </a:extLst>
          </p:cNvPr>
          <p:cNvSpPr>
            <a:spLocks noGrp="1"/>
          </p:cNvSpPr>
          <p:nvPr>
            <p:ph sz="half" idx="1"/>
          </p:nvPr>
        </p:nvSpPr>
        <p:spPr>
          <a:xfrm>
            <a:off x="432000" y="1967345"/>
            <a:ext cx="11295656" cy="4309898"/>
          </a:xfrm>
        </p:spPr>
        <p:txBody>
          <a:bodyPr rtlCol="0"/>
          <a:lstStyle/>
          <a:p>
            <a:pPr marL="0" indent="0">
              <a:lnSpc>
                <a:spcPct val="100000"/>
              </a:lnSpc>
              <a:buNone/>
            </a:pPr>
            <a:r>
              <a:rPr lang="zh-TW" altLang="en-US" sz="3600" dirty="0" smtClean="0"/>
              <a:t>簡單來說：</a:t>
            </a:r>
            <a:endParaRPr lang="en-US" altLang="zh-TW" sz="3600" dirty="0" smtClean="0"/>
          </a:p>
          <a:p>
            <a:pPr marL="0" indent="0">
              <a:lnSpc>
                <a:spcPct val="100000"/>
              </a:lnSpc>
              <a:buNone/>
            </a:pPr>
            <a:endParaRPr lang="en-US" altLang="zh-TW" sz="2800" dirty="0" smtClean="0"/>
          </a:p>
          <a:p>
            <a:pPr marL="0" indent="0">
              <a:lnSpc>
                <a:spcPct val="100000"/>
              </a:lnSpc>
              <a:buNone/>
            </a:pPr>
            <a:r>
              <a:rPr lang="en-US" altLang="zh-TW" sz="2800" dirty="0"/>
              <a:t>	</a:t>
            </a:r>
            <a:r>
              <a:rPr lang="zh-TW" altLang="en-US" sz="4400" b="1" dirty="0" smtClean="0">
                <a:solidFill>
                  <a:srgbClr val="0070C0"/>
                </a:solidFill>
              </a:rPr>
              <a:t>比特幣是一種使用密碼學及區塊鏈技術達到去中心化技術的加密貨幣。</a:t>
            </a:r>
            <a:endParaRPr lang="en-US" altLang="zh-TW" sz="3200" b="1" dirty="0" smtClean="0">
              <a:solidFill>
                <a:srgbClr val="0070C0"/>
              </a:solidFill>
            </a:endParaRPr>
          </a:p>
          <a:p>
            <a:pPr marL="0" indent="0">
              <a:lnSpc>
                <a:spcPct val="100000"/>
              </a:lnSpc>
              <a:buNone/>
            </a:pPr>
            <a:endParaRPr lang="en-US" altLang="zh-TW" sz="3200" dirty="0" smtClean="0">
              <a:solidFill>
                <a:srgbClr val="0070C0"/>
              </a:solidFill>
            </a:endParaRPr>
          </a:p>
        </p:txBody>
      </p:sp>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4</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
        <p:nvSpPr>
          <p:cNvPr id="10" name="標題 1">
            <a:extLst>
              <a:ext uri="{FF2B5EF4-FFF2-40B4-BE49-F238E27FC236}">
                <a16:creationId xmlns:a16="http://schemas.microsoft.com/office/drawing/2014/main" id="{3560F281-4FF6-4617-A809-AC9C15ECF18A}"/>
              </a:ext>
            </a:extLst>
          </p:cNvPr>
          <p:cNvSpPr txBox="1">
            <a:spLocks/>
          </p:cNvSpPr>
          <p:nvPr/>
        </p:nvSpPr>
        <p:spPr>
          <a:xfrm>
            <a:off x="431799" y="379344"/>
            <a:ext cx="7357769"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TW" altLang="en-US" sz="3200" b="1"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rPr>
              <a:t>加密貨</a:t>
            </a:r>
            <a:r>
              <a:rPr kumimoji="0" lang="zh-TW" altLang="en-US" sz="3200" b="1" i="0" u="none" strike="noStrike" kern="1200" cap="none" spc="0" normalizeH="0" baseline="0" noProof="0" dirty="0" smtClean="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rPr>
              <a:t>幣跟常</a:t>
            </a:r>
            <a:r>
              <a:rPr kumimoji="0" lang="zh-TW" altLang="en-US" sz="3200" b="1"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rPr>
              <a:t>聽到的</a:t>
            </a:r>
            <a:r>
              <a:rPr kumimoji="0" lang="zh-TW" altLang="en-US" sz="3200" b="1" i="0" u="none" strike="noStrike" kern="1200" cap="none" spc="0" normalizeH="0" baseline="0" noProof="0" dirty="0">
                <a:ln>
                  <a:noFill/>
                </a:ln>
                <a:solidFill>
                  <a:srgbClr val="FF4A01"/>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rPr>
              <a:t>比特</a:t>
            </a:r>
            <a:r>
              <a:rPr kumimoji="0" lang="zh-TW" altLang="en-US" sz="3200" b="1" i="0" u="none" strike="noStrike" kern="1200" cap="none" spc="0" normalizeH="0" baseline="0" noProof="0" dirty="0" smtClean="0">
                <a:ln>
                  <a:noFill/>
                </a:ln>
                <a:solidFill>
                  <a:srgbClr val="FF4A01"/>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rPr>
              <a:t>幣</a:t>
            </a:r>
            <a:r>
              <a:rPr kumimoji="0" lang="zh-TW" altLang="en-US" sz="3200" b="1" i="0" u="none" strike="noStrike" kern="1200" cap="none" spc="0" normalizeH="0" baseline="0" noProof="0" dirty="0" smtClean="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rPr>
              <a:t>有</a:t>
            </a:r>
            <a:r>
              <a:rPr kumimoji="0" lang="zh-TW" altLang="en-US" sz="3200" b="1"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rPr>
              <a:t>什麼關係</a:t>
            </a:r>
            <a:r>
              <a:rPr kumimoji="0" lang="en-US" altLang="zh-TW" sz="3200" b="1"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rPr>
              <a:t>?</a:t>
            </a:r>
          </a:p>
        </p:txBody>
      </p:sp>
    </p:spTree>
    <p:extLst>
      <p:ext uri="{BB962C8B-B14F-4D97-AF65-F5344CB8AC3E}">
        <p14:creationId xmlns:p14="http://schemas.microsoft.com/office/powerpoint/2010/main" val="25754230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5</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
        <p:nvSpPr>
          <p:cNvPr id="10" name="標題 1">
            <a:extLst>
              <a:ext uri="{FF2B5EF4-FFF2-40B4-BE49-F238E27FC236}">
                <a16:creationId xmlns:a16="http://schemas.microsoft.com/office/drawing/2014/main" id="{3560F281-4FF6-4617-A809-AC9C15ECF18A}"/>
              </a:ext>
            </a:extLst>
          </p:cNvPr>
          <p:cNvSpPr txBox="1">
            <a:spLocks/>
          </p:cNvSpPr>
          <p:nvPr/>
        </p:nvSpPr>
        <p:spPr>
          <a:xfrm>
            <a:off x="195072" y="245232"/>
            <a:ext cx="779273" cy="6432199"/>
          </a:xfrm>
          <a:prstGeom prst="rect">
            <a:avLst/>
          </a:prstGeom>
        </p:spPr>
        <p:txBody>
          <a:bodyPr vert="eaVert"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TW" altLang="en-US" sz="2800" b="1" i="0" u="none" strike="noStrike" kern="1200" cap="none" spc="0" normalizeH="0" baseline="0" noProof="0" dirty="0" smtClean="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rPr>
              <a:t>比特幣跟我們使用的貨幣有什麼區別？</a:t>
            </a:r>
            <a:endParaRPr kumimoji="0" lang="zh-TW" altLang="en-US" sz="2800" b="1" i="0" u="none" strike="noStrike" kern="1200" cap="none" spc="0" normalizeH="0" baseline="0" noProof="0" dirty="0">
              <a:ln>
                <a:noFill/>
              </a:ln>
              <a:solidFill>
                <a:prstClr val="black">
                  <a:lumMod val="75000"/>
                  <a:lumOff val="25000"/>
                </a:prst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endParaRPr>
          </a:p>
        </p:txBody>
      </p:sp>
      <p:graphicFrame>
        <p:nvGraphicFramePr>
          <p:cNvPr id="11" name="資料庫圖表 10"/>
          <p:cNvGraphicFramePr/>
          <p:nvPr/>
        </p:nvGraphicFramePr>
        <p:xfrm>
          <a:off x="1960882" y="222240"/>
          <a:ext cx="8128000" cy="42825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8" name="圖片 1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129534" y="4077819"/>
            <a:ext cx="2320290" cy="2184528"/>
          </a:xfrm>
          <a:prstGeom prst="rect">
            <a:avLst/>
          </a:prstGeom>
        </p:spPr>
      </p:pic>
      <p:pic>
        <p:nvPicPr>
          <p:cNvPr id="19" name="圖片 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37725" y="4077819"/>
            <a:ext cx="2404110" cy="2296012"/>
          </a:xfrm>
          <a:prstGeom prst="rect">
            <a:avLst/>
          </a:prstGeom>
        </p:spPr>
      </p:pic>
    </p:spTree>
    <p:extLst>
      <p:ext uri="{BB962C8B-B14F-4D97-AF65-F5344CB8AC3E}">
        <p14:creationId xmlns:p14="http://schemas.microsoft.com/office/powerpoint/2010/main" val="41784183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圖片預留位置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0" y="745229"/>
            <a:ext cx="8687356" cy="5785914"/>
          </a:xfrm>
        </p:spPr>
      </p:pic>
      <p:sp>
        <p:nvSpPr>
          <p:cNvPr id="24" name="文字方塊 23" descr="輔色片至標題方塊">
            <a:extLst>
              <a:ext uri="{FF2B5EF4-FFF2-40B4-BE49-F238E27FC236}">
                <a16:creationId xmlns:a16="http://schemas.microsoft.com/office/drawing/2014/main" id="{993B1474-02E3-4509-B5C5-84427653BA68}"/>
              </a:ext>
              <a:ext uri="{C183D7F6-B498-43B3-948B-1728B52AA6E4}">
                <adec:decorative xmlns=""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marL="0" marR="0" lvl="0" indent="0" algn="l" defTabSz="914400" rtl="0" eaLnBrk="1" fontAlgn="auto" latinLnBrk="0" hangingPunct="1">
              <a:lnSpc>
                <a:spcPts val="4000"/>
              </a:lnSpc>
              <a:spcBef>
                <a:spcPct val="0"/>
              </a:spcBef>
              <a:spcAft>
                <a:spcPts val="0"/>
              </a:spcAft>
              <a:buClrTx/>
              <a:buSzTx/>
              <a:buFontTx/>
              <a:buNone/>
              <a:tabLst/>
              <a:defRPr/>
            </a:pPr>
            <a:endParaRPr kumimoji="0" lang="zh-TW" altLang="en-US" sz="5000" b="1" i="0" u="none" strike="noStrike" kern="1200" cap="none" spc="-300" normalizeH="0" baseline="0" noProof="0" dirty="0">
              <a:ln>
                <a:noFill/>
              </a:ln>
              <a:solidFill>
                <a:srgbClr val="FFFFFF">
                  <a:lumMod val="95000"/>
                </a:srgbClr>
              </a:solidFill>
              <a:effectLst/>
              <a:uLnTx/>
              <a:uFillTx/>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endParaRPr>
          </a:p>
        </p:txBody>
      </p:sp>
      <p:sp>
        <p:nvSpPr>
          <p:cNvPr id="18" name="等腰三角形 17" descr="標題方塊的陰影">
            <a:extLst>
              <a:ext uri="{FF2B5EF4-FFF2-40B4-BE49-F238E27FC236}">
                <a16:creationId xmlns:a16="http://schemas.microsoft.com/office/drawing/2014/main" id="{FAB4748B-F532-4C70-827A-5FEA8C084327}"/>
              </a:ext>
              <a:ext uri="{C183D7F6-B498-43B3-948B-1728B52AA6E4}">
                <adec:decorative xmlns=""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3" name="標題 2">
            <a:extLst>
              <a:ext uri="{FF2B5EF4-FFF2-40B4-BE49-F238E27FC236}">
                <a16:creationId xmlns:a16="http://schemas.microsoft.com/office/drawing/2014/main" id="{200B3D2B-613A-41BE-987D-E6A1324B456D}"/>
              </a:ext>
            </a:extLst>
          </p:cNvPr>
          <p:cNvSpPr>
            <a:spLocks noGrp="1"/>
          </p:cNvSpPr>
          <p:nvPr>
            <p:ph type="ctrTitle"/>
          </p:nvPr>
        </p:nvSpPr>
        <p:spPr>
          <a:xfrm>
            <a:off x="6894286" y="2408157"/>
            <a:ext cx="4990773" cy="3146839"/>
          </a:xfrm>
        </p:spPr>
        <p:txBody>
          <a:bodyPr tIns="576000" rtlCol="0"/>
          <a:lstStyle/>
          <a:p>
            <a:pPr rtl="0"/>
            <a:r>
              <a:rPr lang="zh-TW" altLang="en-US" dirty="0"/>
              <a:t>常</a:t>
            </a:r>
            <a:r>
              <a:rPr lang="zh-TW" altLang="en-US" dirty="0" smtClean="0"/>
              <a:t>見的加密</a:t>
            </a:r>
            <a:r>
              <a:rPr lang="zh-TW" altLang="en-US" dirty="0"/>
              <a:t>貨</a:t>
            </a:r>
            <a:r>
              <a:rPr lang="zh-TW" altLang="en-US" dirty="0" smtClean="0"/>
              <a:t>幣</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副標題 3">
            <a:extLst>
              <a:ext uri="{FF2B5EF4-FFF2-40B4-BE49-F238E27FC236}">
                <a16:creationId xmlns:a16="http://schemas.microsoft.com/office/drawing/2014/main" id="{4772945D-CA91-4CFE-8EB7-941C7618C994}"/>
              </a:ext>
            </a:extLst>
          </p:cNvPr>
          <p:cNvSpPr>
            <a:spLocks noGrp="1"/>
          </p:cNvSpPr>
          <p:nvPr>
            <p:ph type="subTitle" idx="1"/>
          </p:nvPr>
        </p:nvSpPr>
        <p:spPr/>
        <p:txBody>
          <a:bodyPr rtlCol="0"/>
          <a:lstStyle/>
          <a:p>
            <a:pPr>
              <a:lnSpc>
                <a:spcPct val="100000"/>
              </a:lnSpc>
            </a:pPr>
            <a:r>
              <a:rPr lang="en-US" altLang="zh-TW" dirty="0" smtClean="0"/>
              <a:t>Bitcoin</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手繪多邊形 5" descr="輔色區塊">
            <a:extLst>
              <a:ext uri="{FF2B5EF4-FFF2-40B4-BE49-F238E27FC236}">
                <a16:creationId xmlns:a16="http://schemas.microsoft.com/office/drawing/2014/main" id="{7746F873-A4ED-4E4C-BB89-CA0FBB9E9582}"/>
              </a:ext>
              <a:ext uri="{C183D7F6-B498-43B3-948B-1728B52AA6E4}">
                <adec:decorative xmlns=""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16" name="手繪多邊形 5" descr="空心輔色區塊">
            <a:extLst>
              <a:ext uri="{FF2B5EF4-FFF2-40B4-BE49-F238E27FC236}">
                <a16:creationId xmlns:a16="http://schemas.microsoft.com/office/drawing/2014/main" id="{E0D7A780-33BC-4E68-9763-AB62376D5024}"/>
              </a:ext>
              <a:ext uri="{C183D7F6-B498-43B3-948B-1728B52AA6E4}">
                <adec:decorative xmlns=""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prstClr val="black"/>
              </a:solidFill>
              <a:effectLst/>
              <a:uLnTx/>
              <a:uFillTx/>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6</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Tree>
    <p:extLst>
      <p:ext uri="{BB962C8B-B14F-4D97-AF65-F5344CB8AC3E}">
        <p14:creationId xmlns:p14="http://schemas.microsoft.com/office/powerpoint/2010/main" val="14274319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9304E83-A4F0-49C5-BB01-F5773509A2B3}"/>
              </a:ext>
            </a:extLst>
          </p:cNvPr>
          <p:cNvSpPr>
            <a:spLocks noGrp="1"/>
          </p:cNvSpPr>
          <p:nvPr>
            <p:ph type="title"/>
          </p:nvPr>
        </p:nvSpPr>
        <p:spPr/>
        <p:txBody>
          <a:bodyPr rtlCol="0"/>
          <a:lstStyle/>
          <a:p>
            <a:pPr rtl="0"/>
            <a:r>
              <a:rPr lang="zh-TW" altLang="en-US" b="1" dirty="0" smtClean="0"/>
              <a:t>甚麼是比特幣</a:t>
            </a:r>
            <a:r>
              <a:rPr lang="en-US" altLang="zh-TW" b="1" dirty="0" smtClean="0"/>
              <a:t>?</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文字預留位置 2">
            <a:extLst>
              <a:ext uri="{FF2B5EF4-FFF2-40B4-BE49-F238E27FC236}">
                <a16:creationId xmlns:a16="http://schemas.microsoft.com/office/drawing/2014/main" id="{7CA42D59-EAD6-4F95-84F1-32A30F057856}"/>
              </a:ext>
            </a:extLst>
          </p:cNvPr>
          <p:cNvSpPr>
            <a:spLocks noGrp="1"/>
          </p:cNvSpPr>
          <p:nvPr>
            <p:ph type="body" sz="quarter" idx="32"/>
          </p:nvPr>
        </p:nvSpPr>
        <p:spPr>
          <a:xfrm>
            <a:off x="431800" y="1008000"/>
            <a:ext cx="11339513" cy="1967430"/>
          </a:xfrm>
        </p:spPr>
        <p:txBody>
          <a:bodyPr rtlCol="0"/>
          <a:lstStyle/>
          <a:p>
            <a:pPr>
              <a:lnSpc>
                <a:spcPct val="100000"/>
              </a:lnSpc>
            </a:pPr>
            <a:r>
              <a:rPr lang="zh-TW" altLang="en-US" sz="2800" dirty="0" smtClean="0">
                <a:sym typeface="Microsoft JhengHei UI" panose="020B0604030504040204" pitchFamily="34" charset="-120"/>
              </a:rPr>
              <a:t>剛講過了，但因為很重要所以再說一次：</a:t>
            </a:r>
            <a:endParaRPr lang="en-US" altLang="zh-TW" sz="2800" dirty="0" smtClean="0">
              <a:sym typeface="Microsoft JhengHei UI" panose="020B0604030504040204" pitchFamily="34" charset="-120"/>
            </a:endParaRPr>
          </a:p>
          <a:p>
            <a:pPr>
              <a:lnSpc>
                <a:spcPct val="100000"/>
              </a:lnSpc>
            </a:pPr>
            <a:r>
              <a:rPr lang="en-US" altLang="zh-TW" sz="2800" dirty="0"/>
              <a:t>	</a:t>
            </a:r>
            <a:r>
              <a:rPr lang="zh-TW" altLang="en-US" sz="2800" b="1" dirty="0">
                <a:solidFill>
                  <a:srgbClr val="0070C0"/>
                </a:solidFill>
              </a:rPr>
              <a:t>比特幣是一種使用密碼學及區塊鏈技術達到去中心化技術的加密貨幣</a:t>
            </a:r>
            <a:r>
              <a:rPr lang="zh-TW" altLang="en-US" sz="2800" b="1" dirty="0" smtClean="0">
                <a:solidFill>
                  <a:srgbClr val="0070C0"/>
                </a:solidFill>
              </a:rPr>
              <a:t>。</a:t>
            </a:r>
            <a:endParaRPr lang="en-US" altLang="zh-TW" sz="2800" b="1" dirty="0" smtClean="0">
              <a:solidFill>
                <a:srgbClr val="0070C0"/>
              </a:solidFill>
            </a:endParaRPr>
          </a:p>
          <a:p>
            <a:pPr>
              <a:lnSpc>
                <a:spcPct val="100000"/>
              </a:lnSpc>
            </a:pPr>
            <a:endParaRPr lang="en-US" altLang="zh-TW" sz="2800" b="1" dirty="0">
              <a:solidFill>
                <a:srgbClr val="0070C0"/>
              </a:solidFill>
              <a:sym typeface="Microsoft JhengHei UI" panose="020B0604030504040204" pitchFamily="34" charset="-120"/>
            </a:endParaRPr>
          </a:p>
          <a:p>
            <a:pPr>
              <a:lnSpc>
                <a:spcPct val="100000"/>
              </a:lnSpc>
            </a:pPr>
            <a:endParaRPr lang="en-US" altLang="zh-TW" sz="2800" b="1" dirty="0" smtClean="0">
              <a:solidFill>
                <a:schemeClr val="accent6"/>
              </a:solidFill>
              <a:sym typeface="Microsoft JhengHei UI" panose="020B0604030504040204" pitchFamily="34" charset="-120"/>
            </a:endParaRPr>
          </a:p>
        </p:txBody>
      </p:sp>
      <p:sp>
        <p:nvSpPr>
          <p:cNvPr id="8" name="投影片編號預留位置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altLang="zh-TW" sz="1200" b="0" i="1" u="none" strike="noStrike" kern="1200" cap="none" spc="0" normalizeH="0" baseline="0" noProof="0" smtClean="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zh-TW" altLang="en-US" sz="1200" b="0" i="1" u="none" strike="noStrike" kern="1200" cap="none" spc="0" normalizeH="0" baseline="0" noProof="0" dirty="0">
              <a:ln>
                <a:noFill/>
              </a:ln>
              <a:solidFill>
                <a:srgbClr val="FFFFFF"/>
              </a:solidFill>
              <a:effectLst/>
              <a:uLnTx/>
              <a:uFillTx/>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endParaRPr>
          </a:p>
        </p:txBody>
      </p:sp>
      <p:sp>
        <p:nvSpPr>
          <p:cNvPr id="13" name="文字預留位置 2">
            <a:extLst>
              <a:ext uri="{FF2B5EF4-FFF2-40B4-BE49-F238E27FC236}">
                <a16:creationId xmlns:a16="http://schemas.microsoft.com/office/drawing/2014/main" id="{7CA42D59-EAD6-4F95-84F1-32A30F057856}"/>
              </a:ext>
            </a:extLst>
          </p:cNvPr>
          <p:cNvSpPr>
            <a:spLocks noGrp="1"/>
          </p:cNvSpPr>
          <p:nvPr>
            <p:ph type="body" sz="quarter" idx="32"/>
          </p:nvPr>
        </p:nvSpPr>
        <p:spPr>
          <a:xfrm>
            <a:off x="431799" y="3849929"/>
            <a:ext cx="11339513" cy="1552814"/>
          </a:xfrm>
        </p:spPr>
        <p:txBody>
          <a:bodyPr rtlCol="0"/>
          <a:lstStyle/>
          <a:p>
            <a:pPr algn="ctr">
              <a:lnSpc>
                <a:spcPct val="100000"/>
              </a:lnSpc>
            </a:pPr>
            <a:r>
              <a:rPr lang="zh-TW" altLang="en-US" sz="3200" b="1" dirty="0" smtClean="0">
                <a:solidFill>
                  <a:schemeClr val="accent6"/>
                </a:solidFill>
              </a:rPr>
              <a:t>它</a:t>
            </a:r>
            <a:r>
              <a:rPr lang="zh-TW" altLang="en-US" sz="3200" b="1" dirty="0">
                <a:solidFill>
                  <a:schemeClr val="accent6"/>
                </a:solidFill>
              </a:rPr>
              <a:t>是一個去中心化且極為純粹拿來</a:t>
            </a:r>
            <a:r>
              <a:rPr lang="en-US" altLang="zh-TW" sz="3200" b="1" dirty="0">
                <a:solidFill>
                  <a:schemeClr val="accent6"/>
                </a:solidFill>
              </a:rPr>
              <a:t>”</a:t>
            </a:r>
            <a:r>
              <a:rPr lang="zh-TW" altLang="en-US" sz="3200" b="1" dirty="0">
                <a:solidFill>
                  <a:schemeClr val="accent6"/>
                </a:solidFill>
              </a:rPr>
              <a:t>支付</a:t>
            </a:r>
            <a:r>
              <a:rPr lang="en-US" altLang="zh-TW" sz="3200" b="1" dirty="0">
                <a:solidFill>
                  <a:schemeClr val="accent6"/>
                </a:solidFill>
              </a:rPr>
              <a:t>”</a:t>
            </a:r>
            <a:r>
              <a:rPr lang="zh-TW" altLang="en-US" sz="3200" b="1" dirty="0">
                <a:solidFill>
                  <a:schemeClr val="accent6"/>
                </a:solidFill>
              </a:rPr>
              <a:t>的貨幣。</a:t>
            </a:r>
            <a:endParaRPr lang="en-US" altLang="zh-TW" sz="3200" b="1" dirty="0" smtClean="0">
              <a:solidFill>
                <a:srgbClr val="0070C0"/>
              </a:solidFill>
              <a:sym typeface="Microsoft JhengHei UI" panose="020B0604030504040204" pitchFamily="34" charset="-120"/>
            </a:endParaRPr>
          </a:p>
          <a:p>
            <a:pPr algn="ctr">
              <a:lnSpc>
                <a:spcPct val="100000"/>
              </a:lnSpc>
            </a:pPr>
            <a:endParaRPr lang="en-US" altLang="zh-TW" sz="3200" b="1" dirty="0">
              <a:solidFill>
                <a:srgbClr val="0070C0"/>
              </a:solidFill>
              <a:sym typeface="Microsoft JhengHei UI" panose="020B0604030504040204" pitchFamily="34" charset="-120"/>
            </a:endParaRPr>
          </a:p>
          <a:p>
            <a:pPr algn="ctr">
              <a:lnSpc>
                <a:spcPct val="100000"/>
              </a:lnSpc>
            </a:pPr>
            <a:endParaRPr lang="en-US" altLang="zh-TW" sz="3200" b="1" dirty="0" smtClean="0">
              <a:solidFill>
                <a:schemeClr val="accent6"/>
              </a:solidFill>
              <a:sym typeface="Microsoft JhengHei UI" panose="020B0604030504040204" pitchFamily="34" charset="-120"/>
            </a:endParaRPr>
          </a:p>
        </p:txBody>
      </p:sp>
    </p:spTree>
    <p:extLst>
      <p:ext uri="{BB962C8B-B14F-4D97-AF65-F5344CB8AC3E}">
        <p14:creationId xmlns:p14="http://schemas.microsoft.com/office/powerpoint/2010/main" val="33505127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佈景主題">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19715496_TF16411253.potx" id="{D4C91C61-CC4B-4A36-9801-BA62D7CDFCAD}" vid="{ADDCF915-333A-4105-9C4D-754188486108}"/>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609</Words>
  <Application>Microsoft Office PowerPoint</Application>
  <PresentationFormat>寬螢幕</PresentationFormat>
  <Paragraphs>46</Paragraphs>
  <Slides>7</Slides>
  <Notes>7</Notes>
  <HiddenSlides>0</HiddenSlides>
  <MMClips>0</MMClips>
  <ScaleCrop>false</ScaleCrop>
  <HeadingPairs>
    <vt:vector size="6" baseType="variant">
      <vt:variant>
        <vt:lpstr>使用字型</vt:lpstr>
      </vt:variant>
      <vt:variant>
        <vt:i4>6</vt:i4>
      </vt:variant>
      <vt:variant>
        <vt:lpstr>佈景主題</vt:lpstr>
      </vt:variant>
      <vt:variant>
        <vt:i4>2</vt:i4>
      </vt:variant>
      <vt:variant>
        <vt:lpstr>投影片標題</vt:lpstr>
      </vt:variant>
      <vt:variant>
        <vt:i4>7</vt:i4>
      </vt:variant>
    </vt:vector>
  </HeadingPairs>
  <TitlesOfParts>
    <vt:vector size="15" baseType="lpstr">
      <vt:lpstr>Microsoft JhengHei UI</vt:lpstr>
      <vt:lpstr>新細明體</vt:lpstr>
      <vt:lpstr>Arial</vt:lpstr>
      <vt:lpstr>Calibri</vt:lpstr>
      <vt:lpstr>Calibri Light</vt:lpstr>
      <vt:lpstr>Times New Roman</vt:lpstr>
      <vt:lpstr>Office 佈景主題</vt:lpstr>
      <vt:lpstr>1_Office 佈景主題</vt:lpstr>
      <vt:lpstr>加密貨幣</vt:lpstr>
      <vt:lpstr>什麼是加密貨幣？</vt:lpstr>
      <vt:lpstr>為什麼需要加密貨幣？</vt:lpstr>
      <vt:lpstr>PowerPoint 簡報</vt:lpstr>
      <vt:lpstr>PowerPoint 簡報</vt:lpstr>
      <vt:lpstr>常見的加密貨幣</vt:lpstr>
      <vt:lpstr>甚麼是比特幣?</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加密貨幣</dc:title>
  <dc:creator>BREND</dc:creator>
  <cp:lastModifiedBy>BREND</cp:lastModifiedBy>
  <cp:revision>1</cp:revision>
  <dcterms:created xsi:type="dcterms:W3CDTF">2020-12-20T11:27:33Z</dcterms:created>
  <dcterms:modified xsi:type="dcterms:W3CDTF">2020-12-20T11:27:50Z</dcterms:modified>
</cp:coreProperties>
</file>

<file path=docProps/thumbnail.jpeg>
</file>